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3" r:id="rId8"/>
    <p:sldId id="262" r:id="rId9"/>
    <p:sldId id="266" r:id="rId10"/>
    <p:sldId id="269" r:id="rId11"/>
    <p:sldId id="271" r:id="rId12"/>
    <p:sldId id="267" r:id="rId13"/>
    <p:sldId id="265" r:id="rId14"/>
    <p:sldId id="264" r:id="rId15"/>
    <p:sldId id="270"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A2183A-6AAE-EC48-9244-B08BBF1351C5}" v="547" dt="2021-04-24T08:59:09.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1"/>
    <p:restoredTop sz="94710"/>
  </p:normalViewPr>
  <p:slideViewPr>
    <p:cSldViewPr snapToGrid="0" snapToObjects="1">
      <p:cViewPr varScale="1">
        <p:scale>
          <a:sx n="115" d="100"/>
          <a:sy n="115" d="100"/>
        </p:scale>
        <p:origin x="224"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E3BDB-1BEC-194B-952E-586552188768}" type="doc">
      <dgm:prSet loTypeId="urn:microsoft.com/office/officeart/2005/8/layout/radial2" loCatId="relationship" qsTypeId="urn:microsoft.com/office/officeart/2005/8/quickstyle/simple4" qsCatId="simple" csTypeId="urn:microsoft.com/office/officeart/2005/8/colors/accent1_2" csCatId="accent1" phldr="1"/>
      <dgm:spPr/>
      <dgm:t>
        <a:bodyPr/>
        <a:lstStyle/>
        <a:p>
          <a:endParaRPr lang="zh-TW" altLang="en-US"/>
        </a:p>
      </dgm:t>
    </dgm:pt>
    <dgm:pt modelId="{1BC62EB6-7CCD-0B42-9FEF-0F96C5BD48DB}">
      <dgm:prSet/>
      <dgm:spPr/>
      <dgm:t>
        <a:bodyPr/>
        <a:lstStyle/>
        <a:p>
          <a:r>
            <a:rPr lang="zh-CN" dirty="0"/>
            <a:t>感官</a:t>
          </a:r>
          <a:endParaRPr lang="zh-TW" dirty="0"/>
        </a:p>
      </dgm:t>
    </dgm:pt>
    <dgm:pt modelId="{9DFD10CB-039D-1045-AFCC-77F54088A39A}" type="parTrans" cxnId="{A7835B53-013A-924B-896C-D887C0252B44}">
      <dgm:prSet/>
      <dgm:spPr/>
      <dgm:t>
        <a:bodyPr/>
        <a:lstStyle/>
        <a:p>
          <a:endParaRPr lang="zh-TW" altLang="en-US"/>
        </a:p>
      </dgm:t>
    </dgm:pt>
    <dgm:pt modelId="{D8710915-7B60-754D-9504-1F46D6F75C8F}" type="sibTrans" cxnId="{A7835B53-013A-924B-896C-D887C0252B44}">
      <dgm:prSet/>
      <dgm:spPr/>
      <dgm:t>
        <a:bodyPr/>
        <a:lstStyle/>
        <a:p>
          <a:endParaRPr lang="zh-TW" altLang="en-US"/>
        </a:p>
      </dgm:t>
    </dgm:pt>
    <dgm:pt modelId="{CEF95CF4-9C44-C947-8552-2A627837F765}">
      <dgm:prSet/>
      <dgm:spPr/>
      <dgm:t>
        <a:bodyPr/>
        <a:lstStyle/>
        <a:p>
          <a:r>
            <a:rPr lang="zh-CN"/>
            <a:t>视觉</a:t>
          </a:r>
          <a:endParaRPr lang="zh-TW"/>
        </a:p>
      </dgm:t>
    </dgm:pt>
    <dgm:pt modelId="{3CEAB1BB-02D9-D642-B8BC-CC7BC4ABC56E}" type="parTrans" cxnId="{6DBEC1D3-C38F-104D-A132-95FC60656DE1}">
      <dgm:prSet/>
      <dgm:spPr/>
      <dgm:t>
        <a:bodyPr/>
        <a:lstStyle/>
        <a:p>
          <a:endParaRPr lang="zh-TW" altLang="en-US"/>
        </a:p>
      </dgm:t>
    </dgm:pt>
    <dgm:pt modelId="{0A128865-E7B1-1244-BAD4-DC37B8A49430}" type="sibTrans" cxnId="{6DBEC1D3-C38F-104D-A132-95FC60656DE1}">
      <dgm:prSet/>
      <dgm:spPr/>
      <dgm:t>
        <a:bodyPr/>
        <a:lstStyle/>
        <a:p>
          <a:endParaRPr lang="zh-TW" altLang="en-US"/>
        </a:p>
      </dgm:t>
    </dgm:pt>
    <dgm:pt modelId="{C0D7BB3A-9140-784F-88E9-700CFD96791D}" type="pres">
      <dgm:prSet presAssocID="{233E3BDB-1BEC-194B-952E-586552188768}" presName="composite" presStyleCnt="0">
        <dgm:presLayoutVars>
          <dgm:chMax val="5"/>
          <dgm:dir/>
          <dgm:animLvl val="ctr"/>
          <dgm:resizeHandles val="exact"/>
        </dgm:presLayoutVars>
      </dgm:prSet>
      <dgm:spPr/>
    </dgm:pt>
    <dgm:pt modelId="{C1471A61-0DBD-F04A-9983-E693CA1E9BB5}" type="pres">
      <dgm:prSet presAssocID="{233E3BDB-1BEC-194B-952E-586552188768}" presName="cycle" presStyleCnt="0"/>
      <dgm:spPr/>
    </dgm:pt>
    <dgm:pt modelId="{8219A5AB-3380-6F46-8E5B-1CA9BB102F80}" type="pres">
      <dgm:prSet presAssocID="{233E3BDB-1BEC-194B-952E-586552188768}" presName="centerShape" presStyleCnt="0"/>
      <dgm:spPr/>
    </dgm:pt>
    <dgm:pt modelId="{E15B247D-86CA-164E-9548-7C8DCA5B5976}" type="pres">
      <dgm:prSet presAssocID="{233E3BDB-1BEC-194B-952E-586552188768}" presName="connSite" presStyleLbl="node1" presStyleIdx="0" presStyleCnt="3"/>
      <dgm:spPr/>
    </dgm:pt>
    <dgm:pt modelId="{2A488315-5762-9542-9CA5-431994BCD530}" type="pres">
      <dgm:prSet presAssocID="{233E3BDB-1BEC-194B-952E-586552188768}" presName="visible" presStyleLbl="node1" presStyleIdx="0" presStyleCnt="3"/>
      <dgm:spPr/>
    </dgm:pt>
    <dgm:pt modelId="{08AA432A-5DC4-9847-B78E-F70025C3F47E}" type="pres">
      <dgm:prSet presAssocID="{9DFD10CB-039D-1045-AFCC-77F54088A39A}" presName="Name25" presStyleLbl="parChTrans1D1" presStyleIdx="0" presStyleCnt="2"/>
      <dgm:spPr/>
    </dgm:pt>
    <dgm:pt modelId="{CF2F5056-FD28-154B-AE48-0C78F543098F}" type="pres">
      <dgm:prSet presAssocID="{1BC62EB6-7CCD-0B42-9FEF-0F96C5BD48DB}" presName="node" presStyleCnt="0"/>
      <dgm:spPr/>
    </dgm:pt>
    <dgm:pt modelId="{233BB371-153D-5B47-A236-F24D28D3AB6F}" type="pres">
      <dgm:prSet presAssocID="{1BC62EB6-7CCD-0B42-9FEF-0F96C5BD48DB}" presName="parentNode" presStyleLbl="node1" presStyleIdx="1" presStyleCnt="3">
        <dgm:presLayoutVars>
          <dgm:chMax val="1"/>
          <dgm:bulletEnabled val="1"/>
        </dgm:presLayoutVars>
      </dgm:prSet>
      <dgm:spPr/>
    </dgm:pt>
    <dgm:pt modelId="{8FA1D5C7-8102-274D-BAE3-B7D36DBCB3E8}" type="pres">
      <dgm:prSet presAssocID="{1BC62EB6-7CCD-0B42-9FEF-0F96C5BD48DB}" presName="childNode" presStyleLbl="revTx" presStyleIdx="0" presStyleCnt="0">
        <dgm:presLayoutVars>
          <dgm:bulletEnabled val="1"/>
        </dgm:presLayoutVars>
      </dgm:prSet>
      <dgm:spPr/>
    </dgm:pt>
    <dgm:pt modelId="{A188EC6E-9E79-DC4F-9FDE-F67EA9136E32}" type="pres">
      <dgm:prSet presAssocID="{3CEAB1BB-02D9-D642-B8BC-CC7BC4ABC56E}" presName="Name25" presStyleLbl="parChTrans1D1" presStyleIdx="1" presStyleCnt="2"/>
      <dgm:spPr/>
    </dgm:pt>
    <dgm:pt modelId="{85C50E19-067E-6E44-95EB-765DD2558F57}" type="pres">
      <dgm:prSet presAssocID="{CEF95CF4-9C44-C947-8552-2A627837F765}" presName="node" presStyleCnt="0"/>
      <dgm:spPr/>
    </dgm:pt>
    <dgm:pt modelId="{A5726FD9-6961-3346-B829-9521DE8E609E}" type="pres">
      <dgm:prSet presAssocID="{CEF95CF4-9C44-C947-8552-2A627837F765}" presName="parentNode" presStyleLbl="node1" presStyleIdx="2" presStyleCnt="3">
        <dgm:presLayoutVars>
          <dgm:chMax val="1"/>
          <dgm:bulletEnabled val="1"/>
        </dgm:presLayoutVars>
      </dgm:prSet>
      <dgm:spPr/>
    </dgm:pt>
    <dgm:pt modelId="{1ABCEAFB-E6DB-2D44-A3B3-C0B581F82FD9}" type="pres">
      <dgm:prSet presAssocID="{CEF95CF4-9C44-C947-8552-2A627837F765}" presName="childNode" presStyleLbl="revTx" presStyleIdx="0" presStyleCnt="0">
        <dgm:presLayoutVars>
          <dgm:bulletEnabled val="1"/>
        </dgm:presLayoutVars>
      </dgm:prSet>
      <dgm:spPr/>
    </dgm:pt>
  </dgm:ptLst>
  <dgm:cxnLst>
    <dgm:cxn modelId="{A7835B53-013A-924B-896C-D887C0252B44}" srcId="{233E3BDB-1BEC-194B-952E-586552188768}" destId="{1BC62EB6-7CCD-0B42-9FEF-0F96C5BD48DB}" srcOrd="0" destOrd="0" parTransId="{9DFD10CB-039D-1045-AFCC-77F54088A39A}" sibTransId="{D8710915-7B60-754D-9504-1F46D6F75C8F}"/>
    <dgm:cxn modelId="{3400F988-3538-2A46-9EF8-F101BCEC75A9}" type="presOf" srcId="{9DFD10CB-039D-1045-AFCC-77F54088A39A}" destId="{08AA432A-5DC4-9847-B78E-F70025C3F47E}" srcOrd="0" destOrd="0" presId="urn:microsoft.com/office/officeart/2005/8/layout/radial2"/>
    <dgm:cxn modelId="{EBEDB896-1D43-B64B-B3AE-416BBB730635}" type="presOf" srcId="{CEF95CF4-9C44-C947-8552-2A627837F765}" destId="{A5726FD9-6961-3346-B829-9521DE8E609E}" srcOrd="0" destOrd="0" presId="urn:microsoft.com/office/officeart/2005/8/layout/radial2"/>
    <dgm:cxn modelId="{92D122A8-46F5-7340-B7D9-9545779C0EB5}" type="presOf" srcId="{1BC62EB6-7CCD-0B42-9FEF-0F96C5BD48DB}" destId="{233BB371-153D-5B47-A236-F24D28D3AB6F}" srcOrd="0" destOrd="0" presId="urn:microsoft.com/office/officeart/2005/8/layout/radial2"/>
    <dgm:cxn modelId="{6DBEC1D3-C38F-104D-A132-95FC60656DE1}" srcId="{233E3BDB-1BEC-194B-952E-586552188768}" destId="{CEF95CF4-9C44-C947-8552-2A627837F765}" srcOrd="1" destOrd="0" parTransId="{3CEAB1BB-02D9-D642-B8BC-CC7BC4ABC56E}" sibTransId="{0A128865-E7B1-1244-BAD4-DC37B8A49430}"/>
    <dgm:cxn modelId="{E1DF7AD9-3A95-B146-B3A3-AD9B992A47EA}" type="presOf" srcId="{233E3BDB-1BEC-194B-952E-586552188768}" destId="{C0D7BB3A-9140-784F-88E9-700CFD96791D}" srcOrd="0" destOrd="0" presId="urn:microsoft.com/office/officeart/2005/8/layout/radial2"/>
    <dgm:cxn modelId="{3D85F9E6-FAF1-C84D-8C07-38B8C82F82E9}" type="presOf" srcId="{3CEAB1BB-02D9-D642-B8BC-CC7BC4ABC56E}" destId="{A188EC6E-9E79-DC4F-9FDE-F67EA9136E32}" srcOrd="0" destOrd="0" presId="urn:microsoft.com/office/officeart/2005/8/layout/radial2"/>
    <dgm:cxn modelId="{330B8F3F-3EC2-0647-8AF6-DA59D13DE396}" type="presParOf" srcId="{C0D7BB3A-9140-784F-88E9-700CFD96791D}" destId="{C1471A61-0DBD-F04A-9983-E693CA1E9BB5}" srcOrd="0" destOrd="0" presId="urn:microsoft.com/office/officeart/2005/8/layout/radial2"/>
    <dgm:cxn modelId="{541DD593-FDC3-A643-ADEE-6DDF4F33978B}" type="presParOf" srcId="{C1471A61-0DBD-F04A-9983-E693CA1E9BB5}" destId="{8219A5AB-3380-6F46-8E5B-1CA9BB102F80}" srcOrd="0" destOrd="0" presId="urn:microsoft.com/office/officeart/2005/8/layout/radial2"/>
    <dgm:cxn modelId="{7D0A072D-BF2E-F049-AA43-B7F799223357}" type="presParOf" srcId="{8219A5AB-3380-6F46-8E5B-1CA9BB102F80}" destId="{E15B247D-86CA-164E-9548-7C8DCA5B5976}" srcOrd="0" destOrd="0" presId="urn:microsoft.com/office/officeart/2005/8/layout/radial2"/>
    <dgm:cxn modelId="{EDDC4AE2-DD00-D845-8CFA-3AAD67F87C79}" type="presParOf" srcId="{8219A5AB-3380-6F46-8E5B-1CA9BB102F80}" destId="{2A488315-5762-9542-9CA5-431994BCD530}" srcOrd="1" destOrd="0" presId="urn:microsoft.com/office/officeart/2005/8/layout/radial2"/>
    <dgm:cxn modelId="{0AA3B498-D5BA-6749-A9C1-57F2DC3FF461}" type="presParOf" srcId="{C1471A61-0DBD-F04A-9983-E693CA1E9BB5}" destId="{08AA432A-5DC4-9847-B78E-F70025C3F47E}" srcOrd="1" destOrd="0" presId="urn:microsoft.com/office/officeart/2005/8/layout/radial2"/>
    <dgm:cxn modelId="{FFCA0CAF-50D5-0249-B126-F171154BCA33}" type="presParOf" srcId="{C1471A61-0DBD-F04A-9983-E693CA1E9BB5}" destId="{CF2F5056-FD28-154B-AE48-0C78F543098F}" srcOrd="2" destOrd="0" presId="urn:microsoft.com/office/officeart/2005/8/layout/radial2"/>
    <dgm:cxn modelId="{35D270AF-A580-4C4A-9710-6542335342C3}" type="presParOf" srcId="{CF2F5056-FD28-154B-AE48-0C78F543098F}" destId="{233BB371-153D-5B47-A236-F24D28D3AB6F}" srcOrd="0" destOrd="0" presId="urn:microsoft.com/office/officeart/2005/8/layout/radial2"/>
    <dgm:cxn modelId="{EC25E5E4-2BFB-D549-B852-986AC8AE3814}" type="presParOf" srcId="{CF2F5056-FD28-154B-AE48-0C78F543098F}" destId="{8FA1D5C7-8102-274D-BAE3-B7D36DBCB3E8}" srcOrd="1" destOrd="0" presId="urn:microsoft.com/office/officeart/2005/8/layout/radial2"/>
    <dgm:cxn modelId="{57A20FE5-E25A-F140-852D-2E7809167A2C}" type="presParOf" srcId="{C1471A61-0DBD-F04A-9983-E693CA1E9BB5}" destId="{A188EC6E-9E79-DC4F-9FDE-F67EA9136E32}" srcOrd="3" destOrd="0" presId="urn:microsoft.com/office/officeart/2005/8/layout/radial2"/>
    <dgm:cxn modelId="{497F5782-CB50-764B-8DEF-A0301B05DBFD}" type="presParOf" srcId="{C1471A61-0DBD-F04A-9983-E693CA1E9BB5}" destId="{85C50E19-067E-6E44-95EB-765DD2558F57}" srcOrd="4" destOrd="0" presId="urn:microsoft.com/office/officeart/2005/8/layout/radial2"/>
    <dgm:cxn modelId="{F6660F51-742E-C344-9D66-46F37C04B03F}" type="presParOf" srcId="{85C50E19-067E-6E44-95EB-765DD2558F57}" destId="{A5726FD9-6961-3346-B829-9521DE8E609E}" srcOrd="0" destOrd="0" presId="urn:microsoft.com/office/officeart/2005/8/layout/radial2"/>
    <dgm:cxn modelId="{405405A7-87FA-024D-B3BC-161A37C4463F}" type="presParOf" srcId="{85C50E19-067E-6E44-95EB-765DD2558F57}" destId="{1ABCEAFB-E6DB-2D44-A3B3-C0B581F82FD9}"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8EC6E-9E79-DC4F-9FDE-F67EA9136E32}">
      <dsp:nvSpPr>
        <dsp:cNvPr id="0" name=""/>
        <dsp:cNvSpPr/>
      </dsp:nvSpPr>
      <dsp:spPr>
        <a:xfrm rot="1733320">
          <a:off x="1623338" y="3224518"/>
          <a:ext cx="711261" cy="66884"/>
        </a:xfrm>
        <a:custGeom>
          <a:avLst/>
          <a:gdLst/>
          <a:ahLst/>
          <a:cxnLst/>
          <a:rect l="0" t="0" r="0" b="0"/>
          <a:pathLst>
            <a:path>
              <a:moveTo>
                <a:pt x="0" y="33442"/>
              </a:moveTo>
              <a:lnTo>
                <a:pt x="711261" y="33442"/>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8AA432A-5DC4-9847-B78E-F70025C3F47E}">
      <dsp:nvSpPr>
        <dsp:cNvPr id="0" name=""/>
        <dsp:cNvSpPr/>
      </dsp:nvSpPr>
      <dsp:spPr>
        <a:xfrm rot="19866680">
          <a:off x="1623338" y="2123560"/>
          <a:ext cx="711261" cy="66884"/>
        </a:xfrm>
        <a:custGeom>
          <a:avLst/>
          <a:gdLst/>
          <a:ahLst/>
          <a:cxnLst/>
          <a:rect l="0" t="0" r="0" b="0"/>
          <a:pathLst>
            <a:path>
              <a:moveTo>
                <a:pt x="0" y="33442"/>
              </a:moveTo>
              <a:lnTo>
                <a:pt x="711261" y="33442"/>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488315-5762-9542-9CA5-431994BCD530}">
      <dsp:nvSpPr>
        <dsp:cNvPr id="0" name=""/>
        <dsp:cNvSpPr/>
      </dsp:nvSpPr>
      <dsp:spPr>
        <a:xfrm>
          <a:off x="909" y="1727079"/>
          <a:ext cx="1960804" cy="1960804"/>
        </a:xfrm>
        <a:prstGeom prst="ellipse">
          <a:avLst/>
        </a:prstGeom>
        <a:blipFill rotWithShape="1">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233BB371-153D-5B47-A236-F24D28D3AB6F}">
      <dsp:nvSpPr>
        <dsp:cNvPr id="0" name=""/>
        <dsp:cNvSpPr/>
      </dsp:nvSpPr>
      <dsp:spPr>
        <a:xfrm>
          <a:off x="2217144" y="1112767"/>
          <a:ext cx="1176482" cy="1176482"/>
        </a:xfrm>
        <a:prstGeom prst="ellipse">
          <a:avLst/>
        </a:prstGeom>
        <a:blipFill rotWithShape="1">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CN" sz="3100" kern="1200" dirty="0"/>
            <a:t>感官</a:t>
          </a:r>
          <a:endParaRPr lang="zh-TW" sz="3100" kern="1200" dirty="0"/>
        </a:p>
      </dsp:txBody>
      <dsp:txXfrm>
        <a:off x="2389436" y="1285059"/>
        <a:ext cx="831898" cy="831898"/>
      </dsp:txXfrm>
    </dsp:sp>
    <dsp:sp modelId="{A5726FD9-6961-3346-B829-9521DE8E609E}">
      <dsp:nvSpPr>
        <dsp:cNvPr id="0" name=""/>
        <dsp:cNvSpPr/>
      </dsp:nvSpPr>
      <dsp:spPr>
        <a:xfrm>
          <a:off x="2217144" y="3125712"/>
          <a:ext cx="1176482" cy="1176482"/>
        </a:xfrm>
        <a:prstGeom prst="ellipse">
          <a:avLst/>
        </a:prstGeom>
        <a:blipFill rotWithShape="1">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zh-CN" sz="3100" kern="1200"/>
            <a:t>视觉</a:t>
          </a:r>
          <a:endParaRPr lang="zh-TW" sz="3100" kern="1200"/>
        </a:p>
      </dsp:txBody>
      <dsp:txXfrm>
        <a:off x="2389436" y="3298004"/>
        <a:ext cx="831898" cy="831898"/>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zh-TW" altLang="en-US"/>
              <a:t>按一下以編輯母片標題樣式</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zh-TW" altLang="en-US"/>
              <a:t>按一下圖示以新增圖片</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8C79C5D-2A6F-F04D-97DA-BEF2467B64E4}" type="datetimeFigureOut">
              <a:rPr lang="en-US" dirty="0"/>
              <a:pPr/>
              <a:t>5/12/21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8DFA1846-DA80-1C48-A609-854EA85C59AD}" type="datetimeFigureOut">
              <a:rPr lang="en-US" dirty="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zh-TW" altLang="en-US"/>
              <a:t>按一下以編輯母片標題樣式</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zh-TW" altLang="en-US"/>
              <a:t>按一下以編輯母片文字樣式</a:t>
            </a:r>
          </a:p>
        </p:txBody>
      </p:sp>
      <p:sp>
        <p:nvSpPr>
          <p:cNvPr id="2" name="Date Placeholder 1"/>
          <p:cNvSpPr>
            <a:spLocks noGrp="1"/>
          </p:cNvSpPr>
          <p:nvPr>
            <p:ph type="dt" sz="half" idx="10"/>
          </p:nvPr>
        </p:nvSpPr>
        <p:spPr/>
        <p:txBody>
          <a:bodyPr/>
          <a:lstStyle/>
          <a:p>
            <a:fld id="{FBF54567-0DE4-3F47-BF90-CB84690072F9}" type="datetimeFigureOut">
              <a:rPr lang="en-US" dirty="0"/>
              <a:pPr/>
              <a:t>5/12/21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8DFA1846-DA80-1C48-A609-854EA85C59AD}" type="datetimeFigureOut">
              <a:rPr lang="en-US" dirty="0"/>
              <a:pPr/>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zh-TW" altLang="en-US"/>
              <a:t>按一下以編輯母片標題樣式</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D0DF5E60-9974-AC48-9591-99C2BB44B7CF}" type="datetimeFigureOut">
              <a:rPr lang="en-US" dirty="0"/>
              <a:pPr/>
              <a:t>5/12/21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zh-TW" altLang="en-US"/>
              <a:t>按一下以編輯母片標題樣式</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zh-TW" altLang="en-US"/>
              <a:t>按一下圖示以新增圖片</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5/12/21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5/12/21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23BCADA-8836-724C-ADF6-18DE97A56FA1}"/>
              </a:ext>
            </a:extLst>
          </p:cNvPr>
          <p:cNvSpPr>
            <a:spLocks noGrp="1"/>
          </p:cNvSpPr>
          <p:nvPr>
            <p:ph type="ctrTitle"/>
          </p:nvPr>
        </p:nvSpPr>
        <p:spPr>
          <a:xfrm>
            <a:off x="810001" y="3946071"/>
            <a:ext cx="10572000" cy="680358"/>
          </a:xfrm>
        </p:spPr>
        <p:txBody>
          <a:bodyPr/>
          <a:lstStyle/>
          <a:p>
            <a:pPr algn="r"/>
            <a:r>
              <a:rPr lang="el-GR" altLang="zh-TW" b="0" i="0" u="none" strike="noStrike" dirty="0">
                <a:solidFill>
                  <a:srgbClr val="333333"/>
                </a:solidFill>
                <a:effectLst/>
                <a:latin typeface="arial" panose="020B0604020202020204" pitchFamily="34" charset="0"/>
              </a:rPr>
              <a:t>Αριστοτέλης</a:t>
            </a:r>
            <a:endParaRPr lang="zh-TW" altLang="en-US" dirty="0"/>
          </a:p>
        </p:txBody>
      </p:sp>
      <p:sp>
        <p:nvSpPr>
          <p:cNvPr id="3" name="副標題 2">
            <a:extLst>
              <a:ext uri="{FF2B5EF4-FFF2-40B4-BE49-F238E27FC236}">
                <a16:creationId xmlns:a16="http://schemas.microsoft.com/office/drawing/2014/main" id="{CFEF8E43-4F6E-864A-89D8-B0D7815BF6BC}"/>
              </a:ext>
            </a:extLst>
          </p:cNvPr>
          <p:cNvSpPr>
            <a:spLocks noGrp="1"/>
          </p:cNvSpPr>
          <p:nvPr>
            <p:ph type="subTitle" idx="1"/>
          </p:nvPr>
        </p:nvSpPr>
        <p:spPr/>
        <p:txBody>
          <a:bodyPr/>
          <a:lstStyle/>
          <a:p>
            <a:r>
              <a:rPr lang="zh-TW" altLang="en-US" dirty="0"/>
              <a:t>主讲人</a:t>
            </a:r>
            <a:r>
              <a:rPr lang="zh-CN" altLang="en-US" dirty="0"/>
              <a:t>：李毅（</a:t>
            </a:r>
            <a:r>
              <a:rPr lang="en-US" altLang="zh-CN" dirty="0"/>
              <a:t>YIRI</a:t>
            </a:r>
            <a:r>
              <a:rPr lang="zh-CN" altLang="en-US" dirty="0"/>
              <a:t>）</a:t>
            </a:r>
            <a:endParaRPr lang="zh-TW" altLang="en-US" dirty="0"/>
          </a:p>
        </p:txBody>
      </p:sp>
      <p:sp>
        <p:nvSpPr>
          <p:cNvPr id="6" name="文字方塊 5">
            <a:extLst>
              <a:ext uri="{FF2B5EF4-FFF2-40B4-BE49-F238E27FC236}">
                <a16:creationId xmlns:a16="http://schemas.microsoft.com/office/drawing/2014/main" id="{A2C2F934-854D-8A47-A423-1EF3F7005744}"/>
              </a:ext>
            </a:extLst>
          </p:cNvPr>
          <p:cNvSpPr txBox="1"/>
          <p:nvPr/>
        </p:nvSpPr>
        <p:spPr>
          <a:xfrm>
            <a:off x="5186135" y="2517624"/>
            <a:ext cx="1828800" cy="1828800"/>
          </a:xfrm>
          <a:prstGeom prst="rect">
            <a:avLst/>
          </a:prstGeom>
          <a:noFill/>
        </p:spPr>
        <p:txBody>
          <a:bodyPr wrap="square" rtlCol="0">
            <a:spAutoFit/>
          </a:bodyPr>
          <a:lstStyle/>
          <a:p>
            <a:pPr algn="l"/>
            <a:endParaRPr lang="zh-TW" altLang="en-US" dirty="0"/>
          </a:p>
        </p:txBody>
      </p:sp>
      <p:sp>
        <p:nvSpPr>
          <p:cNvPr id="7" name="文字方塊 6">
            <a:extLst>
              <a:ext uri="{FF2B5EF4-FFF2-40B4-BE49-F238E27FC236}">
                <a16:creationId xmlns:a16="http://schemas.microsoft.com/office/drawing/2014/main" id="{275016CB-6129-3844-B3C5-C0BFEE991D33}"/>
              </a:ext>
            </a:extLst>
          </p:cNvPr>
          <p:cNvSpPr txBox="1"/>
          <p:nvPr/>
        </p:nvSpPr>
        <p:spPr>
          <a:xfrm>
            <a:off x="998159" y="1383693"/>
            <a:ext cx="3567794" cy="769441"/>
          </a:xfrm>
          <a:prstGeom prst="rect">
            <a:avLst/>
          </a:prstGeom>
          <a:noFill/>
        </p:spPr>
        <p:txBody>
          <a:bodyPr wrap="square" rtlCol="0">
            <a:spAutoFit/>
          </a:bodyPr>
          <a:lstStyle/>
          <a:p>
            <a:pPr algn="l"/>
            <a:r>
              <a:rPr lang="en-US" altLang="zh-CN" sz="4400" b="1" dirty="0">
                <a:solidFill>
                  <a:schemeClr val="accent4">
                    <a:lumMod val="60000"/>
                    <a:lumOff val="40000"/>
                  </a:schemeClr>
                </a:solidFill>
              </a:rPr>
              <a:t>《</a:t>
            </a:r>
            <a:r>
              <a:rPr lang="zh-CN" altLang="en-US" sz="4400" b="1" dirty="0">
                <a:solidFill>
                  <a:schemeClr val="accent4">
                    <a:lumMod val="60000"/>
                    <a:lumOff val="40000"/>
                  </a:schemeClr>
                </a:solidFill>
              </a:rPr>
              <a:t>形而上学</a:t>
            </a:r>
            <a:r>
              <a:rPr lang="en-US" altLang="zh-CN" sz="4400" b="1" dirty="0">
                <a:solidFill>
                  <a:schemeClr val="accent4">
                    <a:lumMod val="60000"/>
                    <a:lumOff val="40000"/>
                  </a:schemeClr>
                </a:solidFill>
              </a:rPr>
              <a:t>》</a:t>
            </a:r>
            <a:endParaRPr lang="zh-TW" altLang="en-US" sz="4400" b="1" dirty="0"/>
          </a:p>
        </p:txBody>
      </p:sp>
    </p:spTree>
    <p:extLst>
      <p:ext uri="{BB962C8B-B14F-4D97-AF65-F5344CB8AC3E}">
        <p14:creationId xmlns:p14="http://schemas.microsoft.com/office/powerpoint/2010/main" val="2620153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2362FF1D-EC44-7F40-B1A9-C19DA9339692}"/>
              </a:ext>
            </a:extLst>
          </p:cNvPr>
          <p:cNvSpPr txBox="1"/>
          <p:nvPr/>
        </p:nvSpPr>
        <p:spPr>
          <a:xfrm>
            <a:off x="428978" y="677333"/>
            <a:ext cx="5870222" cy="5078313"/>
          </a:xfrm>
          <a:prstGeom prst="rect">
            <a:avLst/>
          </a:prstGeom>
          <a:noFill/>
        </p:spPr>
        <p:txBody>
          <a:bodyPr wrap="square" rtlCol="0">
            <a:spAutoFit/>
          </a:bodyPr>
          <a:lstStyle/>
          <a:p>
            <a:r>
              <a:rPr kumimoji="1" lang="en-US" altLang="zh-CN" dirty="0">
                <a:solidFill>
                  <a:schemeClr val="bg1"/>
                </a:solidFill>
                <a:latin typeface="+mn-ea"/>
              </a:rPr>
              <a:t>1.</a:t>
            </a:r>
            <a:r>
              <a:rPr kumimoji="1" lang="zh-TW" altLang="en-US" dirty="0">
                <a:solidFill>
                  <a:schemeClr val="bg1"/>
                </a:solidFill>
                <a:latin typeface="+mn-ea"/>
              </a:rPr>
              <a:t>原因的探索所属于一门抑或数门学术</a:t>
            </a:r>
            <a:r>
              <a:rPr kumimoji="1" lang="zh-CN" altLang="en-US" dirty="0">
                <a:solidFill>
                  <a:schemeClr val="bg1"/>
                </a:solidFill>
                <a:latin typeface="+mn-ea"/>
              </a:rPr>
              <a:t>。</a:t>
            </a:r>
            <a:endParaRPr kumimoji="1" lang="en-US" altLang="zh-CN" dirty="0">
              <a:solidFill>
                <a:schemeClr val="bg1"/>
              </a:solidFill>
              <a:latin typeface="+mn-ea"/>
            </a:endParaRPr>
          </a:p>
          <a:p>
            <a:r>
              <a:rPr kumimoji="1" lang="en-US" altLang="zh-CN" dirty="0">
                <a:solidFill>
                  <a:schemeClr val="bg1"/>
                </a:solidFill>
                <a:latin typeface="+mn-ea"/>
              </a:rPr>
              <a:t>2.</a:t>
            </a:r>
            <a:r>
              <a:rPr kumimoji="1" lang="zh-CN" altLang="en-US" dirty="0">
                <a:solidFill>
                  <a:schemeClr val="bg1"/>
                </a:solidFill>
                <a:latin typeface="+mn-ea"/>
              </a:rPr>
              <a:t>一门学术只要研究本体的第一原理抑或也该研究人们所凭依为伦理基础的其他原理</a:t>
            </a:r>
            <a:endParaRPr kumimoji="1" lang="en-US" altLang="zh-CN" dirty="0">
              <a:solidFill>
                <a:schemeClr val="bg1"/>
              </a:solidFill>
              <a:latin typeface="+mn-ea"/>
            </a:endParaRPr>
          </a:p>
          <a:p>
            <a:r>
              <a:rPr kumimoji="1" lang="en-US" altLang="zh-CN" dirty="0">
                <a:solidFill>
                  <a:schemeClr val="bg1"/>
                </a:solidFill>
                <a:latin typeface="+mn-ea"/>
              </a:rPr>
              <a:t>3.</a:t>
            </a:r>
            <a:r>
              <a:rPr kumimoji="1" lang="zh-CN" altLang="en-US" dirty="0">
                <a:solidFill>
                  <a:schemeClr val="bg1"/>
                </a:solidFill>
                <a:latin typeface="+mn-ea"/>
              </a:rPr>
              <a:t>这门学术专研本体，是否所有本体可由一门学术来括或需要数门共商，则各门是否相关机密，有的应该被称为智慧，其他的则给予别的民称。</a:t>
            </a:r>
            <a:endParaRPr kumimoji="1" lang="en-US" altLang="zh-CN" dirty="0">
              <a:solidFill>
                <a:schemeClr val="bg1"/>
              </a:solidFill>
              <a:latin typeface="+mn-ea"/>
            </a:endParaRPr>
          </a:p>
          <a:p>
            <a:r>
              <a:rPr kumimoji="1" lang="en-US" altLang="zh-CN" dirty="0">
                <a:solidFill>
                  <a:schemeClr val="bg1"/>
                </a:solidFill>
                <a:latin typeface="+mn-ea"/>
              </a:rPr>
              <a:t>4.</a:t>
            </a:r>
            <a:r>
              <a:rPr kumimoji="1" lang="zh-CN" altLang="en-US" dirty="0">
                <a:solidFill>
                  <a:schemeClr val="bg1"/>
                </a:solidFill>
                <a:latin typeface="+mn-ea"/>
              </a:rPr>
              <a:t>只有可感觉的本体才算实际存在，还是有其他与之一样的存在。</a:t>
            </a:r>
            <a:endParaRPr kumimoji="1" lang="en-US" altLang="zh-CN" dirty="0">
              <a:solidFill>
                <a:schemeClr val="bg1"/>
              </a:solidFill>
              <a:latin typeface="+mn-ea"/>
            </a:endParaRPr>
          </a:p>
          <a:p>
            <a:r>
              <a:rPr kumimoji="1" lang="en-US" altLang="zh-CN" dirty="0">
                <a:solidFill>
                  <a:schemeClr val="bg1"/>
                </a:solidFill>
                <a:latin typeface="+mn-ea"/>
              </a:rPr>
              <a:t>5.</a:t>
            </a:r>
            <a:r>
              <a:rPr kumimoji="1" lang="zh-CN" altLang="en-US" dirty="0">
                <a:solidFill>
                  <a:schemeClr val="bg1"/>
                </a:solidFill>
                <a:latin typeface="+mn-ea"/>
              </a:rPr>
              <a:t>我们的研究仅限</a:t>
            </a:r>
            <a:r>
              <a:rPr kumimoji="1" lang="zh-CN" altLang="en-US" u="sng" dirty="0">
                <a:solidFill>
                  <a:schemeClr val="bg1"/>
                </a:solidFill>
                <a:latin typeface="+mn-ea"/>
              </a:rPr>
              <a:t>本体</a:t>
            </a:r>
            <a:r>
              <a:rPr kumimoji="1" lang="zh-CN" altLang="en-US" dirty="0">
                <a:solidFill>
                  <a:schemeClr val="bg1"/>
                </a:solidFill>
                <a:latin typeface="+mn-ea"/>
              </a:rPr>
              <a:t>。</a:t>
            </a:r>
            <a:endParaRPr kumimoji="1" lang="en-US" altLang="zh-CN" dirty="0">
              <a:solidFill>
                <a:schemeClr val="bg1"/>
              </a:solidFill>
              <a:latin typeface="+mn-ea"/>
            </a:endParaRPr>
          </a:p>
          <a:p>
            <a:r>
              <a:rPr kumimoji="1" lang="en-US" altLang="zh-CN" dirty="0">
                <a:solidFill>
                  <a:schemeClr val="bg1"/>
                </a:solidFill>
                <a:latin typeface="+mn-ea"/>
              </a:rPr>
              <a:t>6.</a:t>
            </a:r>
            <a:r>
              <a:rPr kumimoji="1" lang="zh-CN" altLang="en-US" dirty="0">
                <a:solidFill>
                  <a:schemeClr val="bg1"/>
                </a:solidFill>
                <a:latin typeface="+mn-ea"/>
              </a:rPr>
              <a:t>事物所有组成而亦可分析出</a:t>
            </a:r>
            <a:r>
              <a:rPr kumimoji="1" lang="zh-TW" altLang="en-US" dirty="0">
                <a:solidFill>
                  <a:schemeClr val="bg1"/>
                </a:solidFill>
                <a:latin typeface="+mn-ea"/>
              </a:rPr>
              <a:t>各个部分</a:t>
            </a:r>
            <a:r>
              <a:rPr kumimoji="1" lang="zh-CN" altLang="en-US" dirty="0">
                <a:solidFill>
                  <a:schemeClr val="bg1"/>
                </a:solidFill>
                <a:latin typeface="+mn-ea"/>
              </a:rPr>
              <a:t>。</a:t>
            </a:r>
            <a:endParaRPr kumimoji="1" lang="en-US" altLang="zh-CN" dirty="0">
              <a:solidFill>
                <a:schemeClr val="bg1"/>
              </a:solidFill>
              <a:latin typeface="+mn-ea"/>
            </a:endParaRPr>
          </a:p>
          <a:p>
            <a:r>
              <a:rPr kumimoji="1" lang="en-US" altLang="zh-CN" dirty="0">
                <a:solidFill>
                  <a:schemeClr val="bg1"/>
                </a:solidFill>
                <a:latin typeface="+mn-ea"/>
              </a:rPr>
              <a:t>7.</a:t>
            </a:r>
            <a:r>
              <a:rPr kumimoji="1" lang="zh-CN" altLang="en-US" dirty="0">
                <a:solidFill>
                  <a:schemeClr val="bg1"/>
                </a:solidFill>
                <a:latin typeface="+mn-ea"/>
              </a:rPr>
              <a:t>我们应当研究在物质之外，还有其他的因果，是否不止一种，甚至多种。</a:t>
            </a:r>
            <a:endParaRPr kumimoji="1" lang="en-US" altLang="zh-CN" dirty="0">
              <a:solidFill>
                <a:schemeClr val="bg1"/>
              </a:solidFill>
              <a:latin typeface="+mn-ea"/>
            </a:endParaRPr>
          </a:p>
          <a:p>
            <a:r>
              <a:rPr kumimoji="1" lang="en-US" altLang="zh-CN" dirty="0">
                <a:solidFill>
                  <a:schemeClr val="bg1"/>
                </a:solidFill>
                <a:latin typeface="+mn-ea"/>
              </a:rPr>
              <a:t>8.</a:t>
            </a:r>
            <a:r>
              <a:rPr lang="zh-TW" altLang="en-US" dirty="0">
                <a:solidFill>
                  <a:schemeClr val="bg1"/>
                </a:solidFill>
                <a:latin typeface="+mn-ea"/>
              </a:rPr>
              <a:t>原理在定义上和在底层上其为数或为类是否有定限</a:t>
            </a:r>
            <a:endParaRPr lang="en-US" altLang="zh-TW" dirty="0">
              <a:solidFill>
                <a:schemeClr val="bg1"/>
              </a:solidFill>
              <a:latin typeface="+mn-ea"/>
            </a:endParaRPr>
          </a:p>
          <a:p>
            <a:r>
              <a:rPr kumimoji="1" lang="en-US" altLang="zh-CN" dirty="0">
                <a:solidFill>
                  <a:schemeClr val="bg1"/>
                </a:solidFill>
                <a:latin typeface="+mn-ea"/>
              </a:rPr>
              <a:t>9.</a:t>
            </a:r>
            <a:r>
              <a:rPr lang="zh-TW" altLang="en-US" dirty="0">
                <a:solidFill>
                  <a:schemeClr val="bg1"/>
                </a:solidFill>
                <a:latin typeface="+mn-ea"/>
              </a:rPr>
              <a:t>可灭坏事物与不灭坏事物之原理是否相同；这些原理是两不灭坏，或是可灭坏事物的原理也是可灭坏的</a:t>
            </a:r>
            <a:endParaRPr lang="en-US" altLang="zh-TW" dirty="0">
              <a:solidFill>
                <a:schemeClr val="bg1"/>
              </a:solidFill>
              <a:latin typeface="+mn-ea"/>
            </a:endParaRPr>
          </a:p>
          <a:p>
            <a:r>
              <a:rPr kumimoji="1" lang="en-US" altLang="zh-CN" dirty="0">
                <a:solidFill>
                  <a:schemeClr val="bg1"/>
                </a:solidFill>
                <a:latin typeface="+mn-ea"/>
              </a:rPr>
              <a:t>10.</a:t>
            </a:r>
            <a:r>
              <a:rPr lang="zh-TW" altLang="en-US" dirty="0">
                <a:solidFill>
                  <a:schemeClr val="bg1"/>
                </a:solidFill>
                <a:latin typeface="+mn-ea"/>
              </a:rPr>
              <a:t>元一</a:t>
            </a:r>
            <a:r>
              <a:rPr lang="en-US" altLang="zh-TW" dirty="0">
                <a:solidFill>
                  <a:schemeClr val="bg1"/>
                </a:solidFill>
                <a:latin typeface="+mn-ea"/>
              </a:rPr>
              <a:t>“</a:t>
            </a:r>
            <a:r>
              <a:rPr lang="zh-TW" altLang="en-US" dirty="0">
                <a:solidFill>
                  <a:schemeClr val="bg1"/>
                </a:solidFill>
                <a:latin typeface="+mn-ea"/>
              </a:rPr>
              <a:t>与</a:t>
            </a:r>
            <a:r>
              <a:rPr lang="en-US" altLang="zh-TW" dirty="0">
                <a:solidFill>
                  <a:schemeClr val="bg1"/>
                </a:solidFill>
                <a:latin typeface="+mn-ea"/>
              </a:rPr>
              <a:t>”</a:t>
            </a:r>
            <a:r>
              <a:rPr lang="zh-TW" altLang="en-US" dirty="0">
                <a:solidFill>
                  <a:schemeClr val="bg1"/>
                </a:solidFill>
                <a:latin typeface="+mn-ea"/>
              </a:rPr>
              <a:t>实是</a:t>
            </a:r>
            <a:r>
              <a:rPr lang="en-US" altLang="zh-TW" dirty="0">
                <a:solidFill>
                  <a:schemeClr val="bg1"/>
                </a:solidFill>
                <a:latin typeface="+mn-ea"/>
              </a:rPr>
              <a:t>“</a:t>
            </a:r>
            <a:r>
              <a:rPr lang="zh-TW" altLang="en-US" dirty="0">
                <a:solidFill>
                  <a:schemeClr val="bg1"/>
                </a:solidFill>
                <a:latin typeface="+mn-ea"/>
              </a:rPr>
              <a:t>是否并无分别</a:t>
            </a:r>
            <a:r>
              <a:rPr lang="zh-CN" altLang="en-US" dirty="0">
                <a:solidFill>
                  <a:schemeClr val="bg1"/>
                </a:solidFill>
                <a:latin typeface="+mn-ea"/>
              </a:rPr>
              <a:t>。</a:t>
            </a:r>
            <a:endParaRPr lang="en-US" altLang="zh-CN" dirty="0">
              <a:solidFill>
                <a:schemeClr val="bg1"/>
              </a:solidFill>
              <a:latin typeface="+mn-ea"/>
            </a:endParaRPr>
          </a:p>
          <a:p>
            <a:r>
              <a:rPr kumimoji="1" lang="en-US" altLang="zh-CN" dirty="0">
                <a:solidFill>
                  <a:schemeClr val="bg1"/>
                </a:solidFill>
                <a:latin typeface="+mn-ea"/>
              </a:rPr>
              <a:t>11.</a:t>
            </a:r>
            <a:r>
              <a:rPr lang="zh-TW" altLang="en-US" dirty="0">
                <a:solidFill>
                  <a:schemeClr val="bg1"/>
                </a:solidFill>
                <a:latin typeface="+mn-ea"/>
              </a:rPr>
              <a:t>第一原理是普遍性的，抑有类于个别事物</a:t>
            </a:r>
            <a:endParaRPr lang="en-US" altLang="zh-TW" dirty="0">
              <a:solidFill>
                <a:schemeClr val="bg1"/>
              </a:solidFill>
              <a:latin typeface="+mn-ea"/>
            </a:endParaRPr>
          </a:p>
          <a:p>
            <a:r>
              <a:rPr kumimoji="1" lang="en-US" altLang="zh-CN" dirty="0">
                <a:solidFill>
                  <a:schemeClr val="bg1"/>
                </a:solidFill>
                <a:latin typeface="+mn-ea"/>
              </a:rPr>
              <a:t>12.</a:t>
            </a:r>
            <a:r>
              <a:rPr lang="zh-TW" altLang="en-US" dirty="0">
                <a:solidFill>
                  <a:schemeClr val="bg1"/>
                </a:solidFill>
                <a:latin typeface="+mn-ea"/>
              </a:rPr>
              <a:t>数</a:t>
            </a:r>
            <a:r>
              <a:rPr lang="en-US" altLang="zh-TW" dirty="0">
                <a:solidFill>
                  <a:schemeClr val="bg1"/>
                </a:solidFill>
                <a:latin typeface="+mn-ea"/>
              </a:rPr>
              <a:t>"</a:t>
            </a:r>
            <a:r>
              <a:rPr lang="zh-TW" altLang="en-US" dirty="0">
                <a:solidFill>
                  <a:schemeClr val="bg1"/>
                </a:solidFill>
                <a:latin typeface="+mn-ea"/>
              </a:rPr>
              <a:t>与</a:t>
            </a:r>
            <a:r>
              <a:rPr lang="en-US" altLang="zh-TW" dirty="0">
                <a:solidFill>
                  <a:schemeClr val="bg1"/>
                </a:solidFill>
                <a:latin typeface="+mn-ea"/>
              </a:rPr>
              <a:t>"</a:t>
            </a:r>
            <a:r>
              <a:rPr lang="zh-TW" altLang="en-US" dirty="0">
                <a:solidFill>
                  <a:schemeClr val="bg1"/>
                </a:solidFill>
                <a:latin typeface="+mn-ea"/>
              </a:rPr>
              <a:t>线</a:t>
            </a:r>
            <a:r>
              <a:rPr lang="en-US" altLang="zh-TW" dirty="0">
                <a:solidFill>
                  <a:schemeClr val="bg1"/>
                </a:solidFill>
                <a:latin typeface="+mn-ea"/>
              </a:rPr>
              <a:t>"</a:t>
            </a:r>
            <a:r>
              <a:rPr lang="zh-TW" altLang="en-US" dirty="0">
                <a:solidFill>
                  <a:schemeClr val="bg1"/>
                </a:solidFill>
                <a:latin typeface="+mn-ea"/>
              </a:rPr>
              <a:t>与</a:t>
            </a:r>
            <a:r>
              <a:rPr lang="en-US" altLang="zh-TW" dirty="0">
                <a:solidFill>
                  <a:schemeClr val="bg1"/>
                </a:solidFill>
                <a:latin typeface="+mn-ea"/>
              </a:rPr>
              <a:t>"</a:t>
            </a:r>
            <a:r>
              <a:rPr lang="zh-TW" altLang="en-US" dirty="0">
                <a:solidFill>
                  <a:schemeClr val="bg1"/>
                </a:solidFill>
                <a:latin typeface="+mn-ea"/>
              </a:rPr>
              <a:t>点</a:t>
            </a:r>
            <a:r>
              <a:rPr lang="en-US" altLang="zh-TW" dirty="0">
                <a:solidFill>
                  <a:schemeClr val="bg1"/>
                </a:solidFill>
                <a:latin typeface="+mn-ea"/>
              </a:rPr>
              <a:t>"</a:t>
            </a:r>
            <a:r>
              <a:rPr lang="zh-TW" altLang="en-US" dirty="0">
                <a:solidFill>
                  <a:schemeClr val="bg1"/>
                </a:solidFill>
                <a:latin typeface="+mn-ea"/>
              </a:rPr>
              <a:t>与</a:t>
            </a:r>
            <a:r>
              <a:rPr lang="en-US" altLang="zh-TW" dirty="0">
                <a:solidFill>
                  <a:schemeClr val="bg1"/>
                </a:solidFill>
                <a:latin typeface="+mn-ea"/>
              </a:rPr>
              <a:t>"</a:t>
            </a:r>
            <a:r>
              <a:rPr lang="zh-TW" altLang="en-US" dirty="0">
                <a:solidFill>
                  <a:schemeClr val="bg1"/>
                </a:solidFill>
                <a:latin typeface="+mn-ea"/>
              </a:rPr>
              <a:t>面</a:t>
            </a:r>
            <a:r>
              <a:rPr lang="en-US" altLang="zh-TW" dirty="0">
                <a:solidFill>
                  <a:schemeClr val="bg1"/>
                </a:solidFill>
                <a:latin typeface="+mn-ea"/>
              </a:rPr>
              <a:t>"</a:t>
            </a:r>
            <a:r>
              <a:rPr lang="zh-TW" altLang="en-US" dirty="0">
                <a:solidFill>
                  <a:schemeClr val="bg1"/>
                </a:solidFill>
                <a:latin typeface="+mn-ea"/>
              </a:rPr>
              <a:t>是否具有本体的含义？</a:t>
            </a:r>
            <a:endParaRPr kumimoji="1" lang="en-US" altLang="zh-CN" dirty="0">
              <a:solidFill>
                <a:schemeClr val="bg1"/>
              </a:solidFill>
              <a:latin typeface="+mn-ea"/>
            </a:endParaRPr>
          </a:p>
        </p:txBody>
      </p:sp>
      <p:sp>
        <p:nvSpPr>
          <p:cNvPr id="3" name="文字方塊 2">
            <a:extLst>
              <a:ext uri="{FF2B5EF4-FFF2-40B4-BE49-F238E27FC236}">
                <a16:creationId xmlns:a16="http://schemas.microsoft.com/office/drawing/2014/main" id="{407F1FDF-2D34-C24D-B479-E7AD28CD3D3E}"/>
              </a:ext>
            </a:extLst>
          </p:cNvPr>
          <p:cNvSpPr txBox="1"/>
          <p:nvPr/>
        </p:nvSpPr>
        <p:spPr>
          <a:xfrm>
            <a:off x="6453554" y="677333"/>
            <a:ext cx="5328138" cy="5632311"/>
          </a:xfrm>
          <a:prstGeom prst="rect">
            <a:avLst/>
          </a:prstGeom>
          <a:noFill/>
        </p:spPr>
        <p:txBody>
          <a:bodyPr wrap="square" rtlCol="0">
            <a:spAutoFit/>
          </a:bodyPr>
          <a:lstStyle/>
          <a:p>
            <a:r>
              <a:rPr lang="zh-TW" altLang="en-US" dirty="0">
                <a:solidFill>
                  <a:schemeClr val="bg1"/>
                </a:solidFill>
                <a:latin typeface="+mn-ea"/>
              </a:rPr>
              <a:t>亚里士多德说：“</a:t>
            </a:r>
            <a:r>
              <a:rPr lang="zh-TW" altLang="en-US" dirty="0">
                <a:solidFill>
                  <a:schemeClr val="bg1"/>
                </a:solidFill>
                <a:highlight>
                  <a:srgbClr val="FFFF00"/>
                </a:highlight>
                <a:latin typeface="+mn-ea"/>
              </a:rPr>
              <a:t>存在着一种研究作为存在的</a:t>
            </a:r>
            <a:r>
              <a:rPr lang="zh-TW" altLang="en-US" dirty="0">
                <a:solidFill>
                  <a:schemeClr val="bg1"/>
                </a:solidFill>
                <a:latin typeface="+mn-ea"/>
              </a:rPr>
              <a:t>存在，以及就自身而言依存于它们的东西的科学。它不同于任何一种各部类的科学，因为没有任何别的科学普遍地研究作为存在的存在，而是</a:t>
            </a:r>
            <a:r>
              <a:rPr lang="zh-TW" altLang="en-US" dirty="0">
                <a:solidFill>
                  <a:schemeClr val="bg1"/>
                </a:solidFill>
                <a:highlight>
                  <a:srgbClr val="FFFF00"/>
                </a:highlight>
                <a:latin typeface="+mn-ea"/>
              </a:rPr>
              <a:t>从存在中切取某一部分，研究这一部分的偶性，例如数学科学</a:t>
            </a:r>
            <a:r>
              <a:rPr lang="zh-TW" altLang="en-US" dirty="0">
                <a:solidFill>
                  <a:schemeClr val="bg1"/>
                </a:solidFill>
                <a:latin typeface="+mn-ea"/>
              </a:rPr>
              <a:t>。既然我们寻求的是本原和最高的原因，很明显它们必然就自身而言地为某种本性所有</a:t>
            </a:r>
            <a:r>
              <a:rPr lang="en-US" altLang="zh-TW" dirty="0">
                <a:solidFill>
                  <a:schemeClr val="bg1"/>
                </a:solidFill>
                <a:latin typeface="+mn-ea"/>
              </a:rPr>
              <a:t>……</a:t>
            </a:r>
            <a:r>
              <a:rPr lang="zh-TW" altLang="en-US" dirty="0">
                <a:solidFill>
                  <a:schemeClr val="bg1"/>
                </a:solidFill>
                <a:latin typeface="+mn-ea"/>
              </a:rPr>
              <a:t>所以我们应当把握的是作为存在的存在之最初原因。”这种关于“</a:t>
            </a:r>
            <a:r>
              <a:rPr lang="zh-TW" altLang="en-US" dirty="0">
                <a:solidFill>
                  <a:schemeClr val="bg1"/>
                </a:solidFill>
                <a:highlight>
                  <a:srgbClr val="FFFF00"/>
                </a:highlight>
                <a:latin typeface="+mn-ea"/>
              </a:rPr>
              <a:t>作为存在的存在</a:t>
            </a:r>
            <a:r>
              <a:rPr lang="zh-TW" altLang="en-US" dirty="0">
                <a:solidFill>
                  <a:schemeClr val="bg1"/>
                </a:solidFill>
                <a:latin typeface="+mn-ea"/>
              </a:rPr>
              <a:t>”的科学，就是“本体论”。</a:t>
            </a:r>
            <a:endParaRPr lang="en-US" altLang="zh-TW" b="1" dirty="0">
              <a:solidFill>
                <a:schemeClr val="bg1"/>
              </a:solidFill>
              <a:latin typeface="+mn-ea"/>
            </a:endParaRPr>
          </a:p>
          <a:p>
            <a:endParaRPr lang="en-US" altLang="zh-TW" b="1" dirty="0">
              <a:solidFill>
                <a:schemeClr val="bg1"/>
              </a:solidFill>
              <a:latin typeface="+mn-ea"/>
            </a:endParaRPr>
          </a:p>
          <a:p>
            <a:endParaRPr lang="en-US" altLang="zh-TW" b="1" dirty="0">
              <a:solidFill>
                <a:schemeClr val="bg1"/>
              </a:solidFill>
              <a:latin typeface="+mn-ea"/>
            </a:endParaRPr>
          </a:p>
          <a:p>
            <a:r>
              <a:rPr lang="zh-TW" altLang="en-US" dirty="0">
                <a:solidFill>
                  <a:schemeClr val="bg1"/>
                </a:solidFill>
                <a:latin typeface="+mn-ea"/>
              </a:rPr>
              <a:t>本体论是西方理性主义哲学的基本形式，本体论自然也少不了理性主义哲学的逻辑特色。</a:t>
            </a:r>
            <a:endParaRPr lang="en-US" altLang="zh-TW" dirty="0">
              <a:solidFill>
                <a:schemeClr val="bg1"/>
              </a:solidFill>
              <a:latin typeface="+mn-ea"/>
            </a:endParaRPr>
          </a:p>
          <a:p>
            <a:endParaRPr kumimoji="1" lang="en-US" altLang="zh-TW" dirty="0">
              <a:solidFill>
                <a:schemeClr val="bg1"/>
              </a:solidFill>
              <a:latin typeface="+mn-ea"/>
            </a:endParaRPr>
          </a:p>
          <a:p>
            <a:r>
              <a:rPr lang="zh-TW" altLang="en-US" dirty="0">
                <a:solidFill>
                  <a:schemeClr val="bg1"/>
                </a:solidFill>
                <a:latin typeface="+mn-ea"/>
              </a:rPr>
              <a:t>本体论的特点，又在于它将这个抽象的世界模式、事物模式看作是逻辑地先在的，是现实世界的本质。现实世界的地位，则如柏拉图理念论所说的，只是本质世界的影子。</a:t>
            </a:r>
            <a:endParaRPr lang="en-US" altLang="zh-TW" dirty="0">
              <a:solidFill>
                <a:schemeClr val="bg1"/>
              </a:solidFill>
              <a:latin typeface="+mn-ea"/>
            </a:endParaRPr>
          </a:p>
          <a:p>
            <a:endParaRPr kumimoji="1" lang="en-US" altLang="zh-TW" b="1" dirty="0">
              <a:solidFill>
                <a:schemeClr val="bg1"/>
              </a:solidFill>
              <a:latin typeface="+mn-ea"/>
            </a:endParaRPr>
          </a:p>
          <a:p>
            <a:endParaRPr kumimoji="1" lang="zh-TW" altLang="en-US" dirty="0">
              <a:solidFill>
                <a:schemeClr val="bg1"/>
              </a:solidFill>
              <a:latin typeface="+mn-ea"/>
            </a:endParaRPr>
          </a:p>
        </p:txBody>
      </p:sp>
    </p:spTree>
    <p:extLst>
      <p:ext uri="{BB962C8B-B14F-4D97-AF65-F5344CB8AC3E}">
        <p14:creationId xmlns:p14="http://schemas.microsoft.com/office/powerpoint/2010/main" val="13915637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heckerboard(across)">
                                      <p:cBhvr>
                                        <p:cTn id="10" dur="500"/>
                                        <p:tgtEl>
                                          <p:spTgt spid="2">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heckerboard(across)">
                                      <p:cBhvr>
                                        <p:cTn id="13" dur="500"/>
                                        <p:tgtEl>
                                          <p:spTgt spid="2">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heckerboard(across)">
                                      <p:cBhvr>
                                        <p:cTn id="16" dur="500"/>
                                        <p:tgtEl>
                                          <p:spTgt spid="2">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heckerboard(across)">
                                      <p:cBhvr>
                                        <p:cTn id="19" dur="500"/>
                                        <p:tgtEl>
                                          <p:spTgt spid="2">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heckerboard(across)">
                                      <p:cBhvr>
                                        <p:cTn id="22" dur="500"/>
                                        <p:tgtEl>
                                          <p:spTgt spid="2">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checkerboard(across)">
                                      <p:cBhvr>
                                        <p:cTn id="25" dur="500"/>
                                        <p:tgtEl>
                                          <p:spTgt spid="2">
                                            <p:txEl>
                                              <p:pRg st="6" end="6"/>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checkerboard(across)">
                                      <p:cBhvr>
                                        <p:cTn id="28" dur="500"/>
                                        <p:tgtEl>
                                          <p:spTgt spid="2">
                                            <p:txEl>
                                              <p:pRg st="7" end="7"/>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checkerboard(across)">
                                      <p:cBhvr>
                                        <p:cTn id="31" dur="500"/>
                                        <p:tgtEl>
                                          <p:spTgt spid="2">
                                            <p:txEl>
                                              <p:pRg st="8" end="8"/>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checkerboard(across)">
                                      <p:cBhvr>
                                        <p:cTn id="34" dur="500"/>
                                        <p:tgtEl>
                                          <p:spTgt spid="2">
                                            <p:txEl>
                                              <p:pRg st="9" end="9"/>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37" dur="500"/>
                                        <p:tgtEl>
                                          <p:spTgt spid="2">
                                            <p:txEl>
                                              <p:pRg st="10" end="10"/>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checkerboard(across)">
                                      <p:cBhvr>
                                        <p:cTn id="40" dur="500"/>
                                        <p:tgtEl>
                                          <p:spTgt spid="2">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 calcmode="lin" valueType="num">
                                      <p:cBhvr additive="base">
                                        <p:cTn id="4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additive="base">
                                        <p:cTn id="5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42BC66C9-84FD-064B-AA35-EF08E7820A86}"/>
              </a:ext>
            </a:extLst>
          </p:cNvPr>
          <p:cNvSpPr txBox="1"/>
          <p:nvPr/>
        </p:nvSpPr>
        <p:spPr>
          <a:xfrm>
            <a:off x="691769" y="1184154"/>
            <a:ext cx="10826045" cy="3970318"/>
          </a:xfrm>
          <a:prstGeom prst="rect">
            <a:avLst/>
          </a:prstGeom>
          <a:noFill/>
        </p:spPr>
        <p:txBody>
          <a:bodyPr wrap="square" rtlCol="0">
            <a:spAutoFit/>
          </a:bodyPr>
          <a:lstStyle/>
          <a:p>
            <a:r>
              <a:rPr kumimoji="1" lang="zh-TW" altLang="en-US" dirty="0">
                <a:solidFill>
                  <a:schemeClr val="bg1"/>
                </a:solidFill>
              </a:rPr>
              <a:t>章节一</a:t>
            </a:r>
            <a:endParaRPr kumimoji="1" lang="en-US" altLang="zh-TW" dirty="0">
              <a:solidFill>
                <a:schemeClr val="bg1"/>
              </a:solidFill>
            </a:endParaRPr>
          </a:p>
          <a:p>
            <a:r>
              <a:rPr kumimoji="1" lang="zh-TW" altLang="en-US" dirty="0">
                <a:solidFill>
                  <a:schemeClr val="bg1"/>
                </a:solidFill>
              </a:rPr>
              <a:t>求知是人类的本性</a:t>
            </a:r>
            <a:r>
              <a:rPr kumimoji="1" lang="zh-CN" altLang="en-US" dirty="0">
                <a:solidFill>
                  <a:schemeClr val="bg1"/>
                </a:solidFill>
              </a:rPr>
              <a:t>。</a:t>
            </a:r>
            <a:endParaRPr kumimoji="1" lang="en-US" altLang="zh-CN" dirty="0">
              <a:solidFill>
                <a:schemeClr val="bg1"/>
              </a:solidFill>
            </a:endParaRPr>
          </a:p>
          <a:p>
            <a:r>
              <a:rPr kumimoji="1" lang="zh-CN" altLang="en-US" dirty="0">
                <a:solidFill>
                  <a:schemeClr val="bg1"/>
                </a:solidFill>
              </a:rPr>
              <a:t>理知发展之顺序</a:t>
            </a:r>
            <a:r>
              <a:rPr kumimoji="1" lang="en-US" altLang="zh-CN" dirty="0">
                <a:solidFill>
                  <a:schemeClr val="bg1"/>
                </a:solidFill>
              </a:rPr>
              <a:t>—</a:t>
            </a:r>
            <a:r>
              <a:rPr kumimoji="1" lang="zh-CN" altLang="en-US" dirty="0">
                <a:solidFill>
                  <a:schemeClr val="bg1"/>
                </a:solidFill>
              </a:rPr>
              <a:t>由感觉，记忆，经验，造就技术。</a:t>
            </a:r>
            <a:endParaRPr kumimoji="1" lang="en-US" altLang="zh-CN" dirty="0">
              <a:solidFill>
                <a:schemeClr val="bg1"/>
              </a:solidFill>
            </a:endParaRPr>
          </a:p>
          <a:p>
            <a:r>
              <a:rPr kumimoji="1" lang="zh-CN" altLang="en-US" dirty="0">
                <a:solidFill>
                  <a:schemeClr val="bg1"/>
                </a:solidFill>
              </a:rPr>
              <a:t>技术</a:t>
            </a:r>
            <a:r>
              <a:rPr kumimoji="1" lang="zh-TW" altLang="en-US" dirty="0">
                <a:solidFill>
                  <a:schemeClr val="bg1"/>
                </a:solidFill>
              </a:rPr>
              <a:t>优先于经验</a:t>
            </a:r>
            <a:r>
              <a:rPr kumimoji="1" lang="zh-CN" altLang="en-US" dirty="0">
                <a:solidFill>
                  <a:schemeClr val="bg1"/>
                </a:solidFill>
              </a:rPr>
              <a:t>，技术家知道事物之所以然。</a:t>
            </a:r>
            <a:endParaRPr kumimoji="1" lang="en-US" altLang="zh-CN" dirty="0">
              <a:solidFill>
                <a:schemeClr val="bg1"/>
              </a:solidFill>
            </a:endParaRPr>
          </a:p>
          <a:p>
            <a:r>
              <a:rPr kumimoji="1" lang="zh-TW" altLang="en-US" dirty="0">
                <a:solidFill>
                  <a:schemeClr val="bg1"/>
                </a:solidFill>
              </a:rPr>
              <a:t>学术之成长导向理论知识</a:t>
            </a:r>
            <a:r>
              <a:rPr kumimoji="1" lang="en-US" altLang="zh-CN" dirty="0">
                <a:solidFill>
                  <a:schemeClr val="bg1"/>
                </a:solidFill>
              </a:rPr>
              <a:t>—</a:t>
            </a:r>
            <a:r>
              <a:rPr kumimoji="1" lang="zh-CN" altLang="en-US" dirty="0">
                <a:solidFill>
                  <a:schemeClr val="bg1"/>
                </a:solidFill>
              </a:rPr>
              <a:t>智慧（哲学）。</a:t>
            </a:r>
            <a:endParaRPr kumimoji="1" lang="en-US" altLang="zh-CN" dirty="0">
              <a:solidFill>
                <a:schemeClr val="bg1"/>
              </a:solidFill>
            </a:endParaRPr>
          </a:p>
          <a:p>
            <a:endParaRPr kumimoji="1" lang="en-US" altLang="zh-TW" dirty="0">
              <a:solidFill>
                <a:schemeClr val="bg1"/>
              </a:solidFill>
            </a:endParaRPr>
          </a:p>
          <a:p>
            <a:r>
              <a:rPr kumimoji="1" lang="zh-CN" altLang="en-US" dirty="0">
                <a:solidFill>
                  <a:schemeClr val="bg1"/>
                </a:solidFill>
              </a:rPr>
              <a:t>章节二</a:t>
            </a:r>
            <a:endParaRPr kumimoji="1" lang="en-US" altLang="zh-CN" dirty="0">
              <a:solidFill>
                <a:schemeClr val="bg1"/>
              </a:solidFill>
            </a:endParaRPr>
          </a:p>
          <a:p>
            <a:r>
              <a:rPr kumimoji="1" lang="zh-TW" altLang="en-US" dirty="0">
                <a:solidFill>
                  <a:schemeClr val="bg1"/>
                </a:solidFill>
              </a:rPr>
              <a:t>智慧为纯知识</a:t>
            </a:r>
            <a:r>
              <a:rPr kumimoji="1" lang="zh-CN" altLang="en-US" dirty="0">
                <a:solidFill>
                  <a:schemeClr val="bg1"/>
                </a:solidFill>
              </a:rPr>
              <a:t>，优先于其他知识。</a:t>
            </a:r>
            <a:endParaRPr kumimoji="1" lang="en-US" altLang="zh-CN" dirty="0">
              <a:solidFill>
                <a:schemeClr val="bg1"/>
              </a:solidFill>
            </a:endParaRPr>
          </a:p>
          <a:p>
            <a:r>
              <a:rPr kumimoji="1" lang="zh-CN" altLang="en-US" dirty="0">
                <a:solidFill>
                  <a:schemeClr val="bg1"/>
                </a:solidFill>
              </a:rPr>
              <a:t>智慧为明因</a:t>
            </a:r>
            <a:r>
              <a:rPr kumimoji="1" lang="zh-TW" altLang="en-US" dirty="0">
                <a:solidFill>
                  <a:schemeClr val="bg1"/>
                </a:solidFill>
              </a:rPr>
              <a:t>达理之学</a:t>
            </a:r>
            <a:r>
              <a:rPr kumimoji="1" lang="zh-CN" altLang="en-US" dirty="0">
                <a:solidFill>
                  <a:schemeClr val="bg1"/>
                </a:solidFill>
              </a:rPr>
              <a:t>，不且实用而却为高尚之学书。</a:t>
            </a:r>
            <a:endParaRPr kumimoji="1" lang="en-US" altLang="zh-CN" dirty="0">
              <a:solidFill>
                <a:schemeClr val="bg1"/>
              </a:solidFill>
            </a:endParaRPr>
          </a:p>
          <a:p>
            <a:endParaRPr kumimoji="1" lang="en-US" altLang="zh-CN" dirty="0">
              <a:solidFill>
                <a:schemeClr val="bg1"/>
              </a:solidFill>
            </a:endParaRPr>
          </a:p>
          <a:p>
            <a:r>
              <a:rPr kumimoji="1" lang="zh-CN" altLang="en-US" dirty="0">
                <a:solidFill>
                  <a:schemeClr val="bg1"/>
                </a:solidFill>
              </a:rPr>
              <a:t>章节三</a:t>
            </a:r>
            <a:endParaRPr kumimoji="1" lang="en-US" altLang="zh-CN" dirty="0">
              <a:solidFill>
                <a:schemeClr val="bg1"/>
              </a:solidFill>
            </a:endParaRPr>
          </a:p>
          <a:p>
            <a:r>
              <a:rPr kumimoji="1" lang="zh-CN" altLang="en-US" dirty="0">
                <a:solidFill>
                  <a:schemeClr val="bg1"/>
                </a:solidFill>
              </a:rPr>
              <a:t>怀疑而后能学问，申辩而后能疑惑</a:t>
            </a:r>
            <a:r>
              <a:rPr kumimoji="1" lang="en-US" altLang="zh-CN" dirty="0">
                <a:solidFill>
                  <a:schemeClr val="bg1"/>
                </a:solidFill>
              </a:rPr>
              <a:t>—</a:t>
            </a:r>
            <a:r>
              <a:rPr kumimoji="1" lang="zh-CN" altLang="en-US" dirty="0">
                <a:solidFill>
                  <a:schemeClr val="bg1"/>
                </a:solidFill>
              </a:rPr>
              <a:t>列举哲学研究</a:t>
            </a:r>
            <a:r>
              <a:rPr kumimoji="1" lang="en-US" altLang="zh-CN" dirty="0">
                <a:solidFill>
                  <a:schemeClr val="bg1"/>
                </a:solidFill>
              </a:rPr>
              <a:t>12</a:t>
            </a:r>
            <a:r>
              <a:rPr kumimoji="1" lang="zh-CN" altLang="en-US" dirty="0">
                <a:solidFill>
                  <a:schemeClr val="bg1"/>
                </a:solidFill>
              </a:rPr>
              <a:t>种</a:t>
            </a:r>
            <a:endParaRPr kumimoji="1" lang="en-US" altLang="zh-CN" dirty="0">
              <a:solidFill>
                <a:schemeClr val="bg1"/>
              </a:solidFill>
            </a:endParaRPr>
          </a:p>
          <a:p>
            <a:endParaRPr kumimoji="1" lang="en-US" altLang="zh-TW" dirty="0">
              <a:solidFill>
                <a:schemeClr val="bg1"/>
              </a:solidFill>
            </a:endParaRPr>
          </a:p>
          <a:p>
            <a:endParaRPr kumimoji="1" lang="zh-TW" altLang="en-US" dirty="0">
              <a:solidFill>
                <a:schemeClr val="bg1"/>
              </a:solidFill>
            </a:endParaRPr>
          </a:p>
        </p:txBody>
      </p:sp>
      <p:sp>
        <p:nvSpPr>
          <p:cNvPr id="3" name="矩形 2">
            <a:extLst>
              <a:ext uri="{FF2B5EF4-FFF2-40B4-BE49-F238E27FC236}">
                <a16:creationId xmlns:a16="http://schemas.microsoft.com/office/drawing/2014/main" id="{48E2D168-3D71-1D42-98A1-466FF6086B56}"/>
              </a:ext>
            </a:extLst>
          </p:cNvPr>
          <p:cNvSpPr/>
          <p:nvPr/>
        </p:nvSpPr>
        <p:spPr>
          <a:xfrm>
            <a:off x="4178409" y="272113"/>
            <a:ext cx="2954655" cy="923330"/>
          </a:xfrm>
          <a:prstGeom prst="rect">
            <a:avLst/>
          </a:prstGeom>
          <a:noFill/>
        </p:spPr>
        <p:txBody>
          <a:bodyPr wrap="none" lIns="91440" tIns="45720" rIns="91440" bIns="45720">
            <a:spAutoFit/>
          </a:bodyPr>
          <a:lstStyle/>
          <a:p>
            <a:pPr algn="ctr"/>
            <a:r>
              <a:rPr lang="zh-TW"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哲学大意</a:t>
            </a:r>
          </a:p>
        </p:txBody>
      </p:sp>
    </p:spTree>
    <p:extLst>
      <p:ext uri="{BB962C8B-B14F-4D97-AF65-F5344CB8AC3E}">
        <p14:creationId xmlns:p14="http://schemas.microsoft.com/office/powerpoint/2010/main" val="178946252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heckerboard(across)">
                                      <p:cBhvr>
                                        <p:cTn id="10" dur="500"/>
                                        <p:tgtEl>
                                          <p:spTgt spid="2">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heckerboard(across)">
                                      <p:cBhvr>
                                        <p:cTn id="13" dur="500"/>
                                        <p:tgtEl>
                                          <p:spTgt spid="2">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heckerboard(across)">
                                      <p:cBhvr>
                                        <p:cTn id="16" dur="500"/>
                                        <p:tgtEl>
                                          <p:spTgt spid="2">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heckerboard(across)">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dissolve">
                                      <p:cBhvr>
                                        <p:cTn id="24" dur="500"/>
                                        <p:tgtEl>
                                          <p:spTgt spid="2">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dissolve">
                                      <p:cBhvr>
                                        <p:cTn id="27" dur="500"/>
                                        <p:tgtEl>
                                          <p:spTgt spid="2">
                                            <p:txEl>
                                              <p:pRg st="7" end="7"/>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dissolve">
                                      <p:cBhvr>
                                        <p:cTn id="30" dur="500"/>
                                        <p:tgtEl>
                                          <p:spTgt spid="2">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additive="base">
                                        <p:cTn id="3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B4F0BB-B0F9-8E41-ACC6-ECD5630416C4}"/>
              </a:ext>
            </a:extLst>
          </p:cNvPr>
          <p:cNvSpPr>
            <a:spLocks noGrp="1"/>
          </p:cNvSpPr>
          <p:nvPr>
            <p:ph type="title"/>
          </p:nvPr>
        </p:nvSpPr>
        <p:spPr/>
        <p:txBody>
          <a:bodyPr/>
          <a:lstStyle/>
          <a:p>
            <a:r>
              <a:rPr kumimoji="1" lang="zh-CN" altLang="en-US" dirty="0">
                <a:solidFill>
                  <a:schemeClr val="bg1"/>
                </a:solidFill>
              </a:rPr>
              <a:t>“</a:t>
            </a:r>
            <a:r>
              <a:rPr kumimoji="1" lang="zh-TW" altLang="en-US" dirty="0">
                <a:solidFill>
                  <a:schemeClr val="bg1"/>
                </a:solidFill>
              </a:rPr>
              <a:t>形而上学</a:t>
            </a:r>
            <a:r>
              <a:rPr kumimoji="1" lang="zh-CN" altLang="en-US" dirty="0">
                <a:solidFill>
                  <a:schemeClr val="bg1"/>
                </a:solidFill>
              </a:rPr>
              <a:t>”的核心问题</a:t>
            </a:r>
            <a:endParaRPr kumimoji="1" lang="zh-TW" altLang="en-US" dirty="0">
              <a:solidFill>
                <a:schemeClr val="bg1"/>
              </a:solidFill>
            </a:endParaRPr>
          </a:p>
        </p:txBody>
      </p:sp>
      <p:sp>
        <p:nvSpPr>
          <p:cNvPr id="3" name="直排文字版面配置區 2">
            <a:extLst>
              <a:ext uri="{FF2B5EF4-FFF2-40B4-BE49-F238E27FC236}">
                <a16:creationId xmlns:a16="http://schemas.microsoft.com/office/drawing/2014/main" id="{CC721F44-1542-5B4D-A3CD-8B22737CF6D9}"/>
              </a:ext>
            </a:extLst>
          </p:cNvPr>
          <p:cNvSpPr>
            <a:spLocks noGrp="1"/>
          </p:cNvSpPr>
          <p:nvPr>
            <p:ph type="body" orient="vert" idx="1"/>
          </p:nvPr>
        </p:nvSpPr>
        <p:spPr/>
        <p:txBody>
          <a:bodyPr/>
          <a:lstStyle/>
          <a:p>
            <a:r>
              <a:rPr kumimoji="1" lang="zh-CN" altLang="en-US" u="sng" dirty="0">
                <a:solidFill>
                  <a:schemeClr val="bg1"/>
                </a:solidFill>
              </a:rPr>
              <a:t>存在论</a:t>
            </a:r>
            <a:r>
              <a:rPr kumimoji="1" lang="zh-CN" altLang="en-US" dirty="0">
                <a:solidFill>
                  <a:schemeClr val="bg1"/>
                </a:solidFill>
              </a:rPr>
              <a:t>：探讨</a:t>
            </a:r>
            <a:r>
              <a:rPr kumimoji="1" lang="zh-CN" altLang="en-US" dirty="0">
                <a:solidFill>
                  <a:schemeClr val="bg1"/>
                </a:solidFill>
                <a:highlight>
                  <a:srgbClr val="FFFF00"/>
                </a:highlight>
              </a:rPr>
              <a:t>存在的本身</a:t>
            </a:r>
            <a:r>
              <a:rPr kumimoji="1" lang="zh-CN" altLang="en-US" dirty="0">
                <a:solidFill>
                  <a:schemeClr val="bg1"/>
                </a:solidFill>
              </a:rPr>
              <a:t>，一切对现实事物的基本特征。</a:t>
            </a:r>
            <a:endParaRPr kumimoji="1" lang="en-US" altLang="zh-CN" dirty="0">
              <a:solidFill>
                <a:schemeClr val="bg1"/>
              </a:solidFill>
            </a:endParaRPr>
          </a:p>
          <a:p>
            <a:r>
              <a:rPr kumimoji="1" lang="zh-CN" altLang="en-US" u="sng" dirty="0">
                <a:solidFill>
                  <a:schemeClr val="bg1"/>
                </a:solidFill>
              </a:rPr>
              <a:t>同一性和变化</a:t>
            </a:r>
            <a:r>
              <a:rPr kumimoji="1" lang="zh-CN" altLang="en-US" dirty="0">
                <a:solidFill>
                  <a:schemeClr val="bg1"/>
                </a:solidFill>
              </a:rPr>
              <a:t>：</a:t>
            </a:r>
            <a:r>
              <a:rPr lang="zh-TW" altLang="en-US" dirty="0">
                <a:solidFill>
                  <a:schemeClr val="bg1"/>
                </a:solidFill>
              </a:rPr>
              <a:t>研究同一性的哲学家主要的任务是某物与自身相同，或者和其他物体相同，究竟意味着什么。这些问题围绕在时间下展开：</a:t>
            </a:r>
            <a:r>
              <a:rPr lang="zh-TW" altLang="en-US" dirty="0">
                <a:solidFill>
                  <a:schemeClr val="bg1"/>
                </a:solidFill>
                <a:highlight>
                  <a:srgbClr val="FFFF00"/>
                </a:highlight>
              </a:rPr>
              <a:t>对于某东西，两个不同时间下如何定义它本身？</a:t>
            </a:r>
            <a:r>
              <a:rPr lang="zh-TW" altLang="en-US" dirty="0">
                <a:solidFill>
                  <a:schemeClr val="bg1"/>
                </a:solidFill>
              </a:rPr>
              <a:t>该如何解释？另一个问题是</a:t>
            </a:r>
            <a:r>
              <a:rPr lang="zh-TW" altLang="en-US" dirty="0">
                <a:solidFill>
                  <a:schemeClr val="bg1"/>
                </a:solidFill>
                <a:highlight>
                  <a:srgbClr val="FFFF00"/>
                </a:highlight>
              </a:rPr>
              <a:t>同一性的标准是什么，以及如何用语言表达同一性的事实</a:t>
            </a:r>
            <a:r>
              <a:rPr lang="zh-TW" altLang="en-US" dirty="0">
                <a:solidFill>
                  <a:schemeClr val="bg1"/>
                </a:solidFill>
              </a:rPr>
              <a:t>？</a:t>
            </a:r>
            <a:endParaRPr lang="en-US" altLang="zh-TW" dirty="0">
              <a:solidFill>
                <a:schemeClr val="bg1"/>
              </a:solidFill>
            </a:endParaRPr>
          </a:p>
          <a:p>
            <a:r>
              <a:rPr kumimoji="1" lang="zh-TW" altLang="en-US" u="sng" dirty="0">
                <a:solidFill>
                  <a:schemeClr val="bg1"/>
                </a:solidFill>
              </a:rPr>
              <a:t>空间和时间</a:t>
            </a:r>
            <a:r>
              <a:rPr kumimoji="1" lang="zh-CN" altLang="en-US" dirty="0">
                <a:solidFill>
                  <a:schemeClr val="bg1"/>
                </a:solidFill>
              </a:rPr>
              <a:t>：</a:t>
            </a:r>
            <a:r>
              <a:rPr lang="zh-TW" altLang="en-US" dirty="0">
                <a:solidFill>
                  <a:schemeClr val="bg1"/>
                </a:solidFill>
              </a:rPr>
              <a:t>对象在空间和时间中出现在人们面前，而类、属性、关系等抽象实体却没有。空间和时间作为对象的舞台，是如何发挥这种功能的？</a:t>
            </a:r>
            <a:r>
              <a:rPr lang="zh-TW" altLang="en-US" dirty="0">
                <a:solidFill>
                  <a:schemeClr val="bg1"/>
                </a:solidFill>
                <a:highlight>
                  <a:srgbClr val="FFFF00"/>
                </a:highlight>
              </a:rPr>
              <a:t>空间和时间本身也是否是某种形式的实体</a:t>
            </a:r>
            <a:r>
              <a:rPr lang="zh-TW" altLang="en-US" dirty="0">
                <a:solidFill>
                  <a:schemeClr val="bg1"/>
                </a:solidFill>
              </a:rPr>
              <a:t>？它们必须先于对象而存在吗？它们究竟怎样才能被定义？时间与变化的关系如何；时间的存在必须总是有变化的东西吗？</a:t>
            </a:r>
            <a:endParaRPr kumimoji="1" lang="en-US" altLang="zh-CN" dirty="0">
              <a:solidFill>
                <a:schemeClr val="bg1"/>
              </a:solidFill>
            </a:endParaRPr>
          </a:p>
          <a:p>
            <a:r>
              <a:rPr kumimoji="1" lang="zh-TW" altLang="en-US" u="sng" dirty="0">
                <a:solidFill>
                  <a:schemeClr val="bg1"/>
                </a:solidFill>
              </a:rPr>
              <a:t>必要性和可能性</a:t>
            </a:r>
            <a:r>
              <a:rPr kumimoji="1" lang="zh-CN" altLang="en-US" dirty="0">
                <a:solidFill>
                  <a:schemeClr val="bg1"/>
                </a:solidFill>
              </a:rPr>
              <a:t>：</a:t>
            </a:r>
            <a:r>
              <a:rPr lang="zh-TW" altLang="en-US" dirty="0">
                <a:solidFill>
                  <a:schemeClr val="bg1"/>
                </a:solidFill>
              </a:rPr>
              <a:t>形而上学家们研究的是世界可能以何种方式存在的问题。大卫</a:t>
            </a:r>
            <a:r>
              <a:rPr lang="en-US" altLang="zh-TW" dirty="0">
                <a:solidFill>
                  <a:schemeClr val="bg1"/>
                </a:solidFill>
              </a:rPr>
              <a:t>·</a:t>
            </a:r>
            <a:r>
              <a:rPr lang="zh-TW" altLang="en-US" dirty="0">
                <a:solidFill>
                  <a:schemeClr val="bg1"/>
                </a:solidFill>
              </a:rPr>
              <a:t>刘易斯在</a:t>
            </a:r>
            <a:r>
              <a:rPr lang="en-US" altLang="zh-TW" dirty="0">
                <a:solidFill>
                  <a:schemeClr val="bg1"/>
                </a:solidFill>
              </a:rPr>
              <a:t>《</a:t>
            </a:r>
            <a:r>
              <a:rPr lang="zh-TW" altLang="en-US" dirty="0">
                <a:solidFill>
                  <a:schemeClr val="bg1"/>
                </a:solidFill>
              </a:rPr>
              <a:t>论世界的多元性</a:t>
            </a:r>
            <a:r>
              <a:rPr lang="en-US" altLang="zh-TW" dirty="0">
                <a:solidFill>
                  <a:schemeClr val="bg1"/>
                </a:solidFill>
              </a:rPr>
              <a:t>》</a:t>
            </a:r>
            <a:r>
              <a:rPr lang="zh-TW" altLang="en-US" dirty="0">
                <a:solidFill>
                  <a:schemeClr val="bg1"/>
                </a:solidFill>
              </a:rPr>
              <a:t>中支持一种叫做</a:t>
            </a:r>
            <a:r>
              <a:rPr lang="zh-TW" altLang="en-US" dirty="0">
                <a:solidFill>
                  <a:schemeClr val="bg1"/>
                </a:solidFill>
                <a:highlight>
                  <a:srgbClr val="FFFF00"/>
                </a:highlight>
              </a:rPr>
              <a:t>具体模态现实主义</a:t>
            </a:r>
            <a:r>
              <a:rPr lang="zh-TW" altLang="en-US" dirty="0">
                <a:solidFill>
                  <a:schemeClr val="bg1"/>
                </a:solidFill>
              </a:rPr>
              <a:t>的观点，根据这种观点，关于事物如何可能存在的事实，是由其他具体世界中的事物不同而成为事实的。</a:t>
            </a:r>
            <a:endParaRPr kumimoji="1" lang="en-US" altLang="zh-TW" dirty="0">
              <a:solidFill>
                <a:schemeClr val="bg1"/>
              </a:solidFill>
            </a:endParaRPr>
          </a:p>
          <a:p>
            <a:r>
              <a:rPr kumimoji="1" lang="zh-TW" altLang="en-US" u="sng" dirty="0">
                <a:solidFill>
                  <a:schemeClr val="bg1"/>
                </a:solidFill>
              </a:rPr>
              <a:t>因果性</a:t>
            </a:r>
            <a:r>
              <a:rPr kumimoji="1" lang="zh-CN" altLang="en-US" dirty="0">
                <a:solidFill>
                  <a:schemeClr val="bg1"/>
                </a:solidFill>
              </a:rPr>
              <a:t>：</a:t>
            </a:r>
            <a:r>
              <a:rPr lang="zh-TW" altLang="en-US" dirty="0">
                <a:solidFill>
                  <a:schemeClr val="bg1"/>
                </a:solidFill>
              </a:rPr>
              <a:t>科学的目的是理解因果关系并对其进行预测，那么因果关系通常被要求作为</a:t>
            </a:r>
            <a:r>
              <a:rPr lang="zh-TW" altLang="en-US" dirty="0">
                <a:solidFill>
                  <a:schemeClr val="bg1"/>
                </a:solidFill>
                <a:highlight>
                  <a:srgbClr val="FFFF00"/>
                </a:highlight>
              </a:rPr>
              <a:t>科学哲学的基础。</a:t>
            </a:r>
            <a:br>
              <a:rPr lang="zh-TW" altLang="en-US" dirty="0">
                <a:solidFill>
                  <a:schemeClr val="bg1"/>
                </a:solidFill>
                <a:highlight>
                  <a:srgbClr val="FFFF00"/>
                </a:highlight>
              </a:rPr>
            </a:br>
            <a:endParaRPr kumimoji="1" lang="en-US" altLang="zh-TW" dirty="0">
              <a:solidFill>
                <a:schemeClr val="bg1"/>
              </a:solidFill>
              <a:highlight>
                <a:srgbClr val="FFFF00"/>
              </a:highlight>
            </a:endParaRPr>
          </a:p>
        </p:txBody>
      </p:sp>
    </p:spTree>
    <p:extLst>
      <p:ext uri="{BB962C8B-B14F-4D97-AF65-F5344CB8AC3E}">
        <p14:creationId xmlns:p14="http://schemas.microsoft.com/office/powerpoint/2010/main" val="159527605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D28D030-6393-2145-951D-618CEEC82509}"/>
              </a:ext>
            </a:extLst>
          </p:cNvPr>
          <p:cNvSpPr txBox="1"/>
          <p:nvPr/>
        </p:nvSpPr>
        <p:spPr>
          <a:xfrm>
            <a:off x="699911" y="1219200"/>
            <a:ext cx="4526845" cy="1754326"/>
          </a:xfrm>
          <a:prstGeom prst="rect">
            <a:avLst/>
          </a:prstGeom>
          <a:noFill/>
        </p:spPr>
        <p:txBody>
          <a:bodyPr wrap="square" rtlCol="0">
            <a:spAutoFit/>
          </a:bodyPr>
          <a:lstStyle/>
          <a:p>
            <a:r>
              <a:rPr kumimoji="1" lang="zh-TW" altLang="en-US" dirty="0">
                <a:solidFill>
                  <a:schemeClr val="bg1"/>
                </a:solidFill>
              </a:rPr>
              <a:t>亚里士多德</a:t>
            </a:r>
            <a:r>
              <a:rPr kumimoji="1" lang="zh-CN" altLang="en-US" dirty="0">
                <a:solidFill>
                  <a:schemeClr val="bg1"/>
                </a:solidFill>
              </a:rPr>
              <a:t>（主张）</a:t>
            </a:r>
            <a:r>
              <a:rPr kumimoji="1" lang="zh-TW" altLang="en-US" dirty="0">
                <a:solidFill>
                  <a:schemeClr val="bg1"/>
                </a:solidFill>
              </a:rPr>
              <a:t>认为哲学是唯一学术而深入探索</a:t>
            </a:r>
            <a:r>
              <a:rPr kumimoji="1" lang="zh-CN" altLang="en-US" dirty="0">
                <a:solidFill>
                  <a:schemeClr val="bg1"/>
                </a:solidFill>
              </a:rPr>
              <a:t>。</a:t>
            </a:r>
            <a:endParaRPr kumimoji="1" lang="en-US" altLang="zh-CN" dirty="0">
              <a:solidFill>
                <a:schemeClr val="bg1"/>
              </a:solidFill>
            </a:endParaRPr>
          </a:p>
          <a:p>
            <a:r>
              <a:rPr kumimoji="1" lang="zh-CN" altLang="en-US" dirty="0">
                <a:solidFill>
                  <a:schemeClr val="bg1"/>
                </a:solidFill>
              </a:rPr>
              <a:t>认为哲学是所属神的一门学说。</a:t>
            </a:r>
            <a:endParaRPr kumimoji="1" lang="en-US" altLang="zh-CN" dirty="0">
              <a:solidFill>
                <a:schemeClr val="bg1"/>
              </a:solidFill>
            </a:endParaRPr>
          </a:p>
          <a:p>
            <a:r>
              <a:rPr kumimoji="1" lang="en-US" altLang="zh-CN" dirty="0">
                <a:solidFill>
                  <a:schemeClr val="bg1"/>
                </a:solidFill>
              </a:rPr>
              <a:t>1</a:t>
            </a:r>
            <a:r>
              <a:rPr kumimoji="1" lang="zh-CN" altLang="en-US" dirty="0">
                <a:solidFill>
                  <a:schemeClr val="bg1"/>
                </a:solidFill>
              </a:rPr>
              <a:t>）具有神圣性</a:t>
            </a:r>
            <a:endParaRPr kumimoji="1" lang="en-US" altLang="zh-CN" dirty="0">
              <a:solidFill>
                <a:schemeClr val="bg1"/>
              </a:solidFill>
            </a:endParaRPr>
          </a:p>
          <a:p>
            <a:r>
              <a:rPr kumimoji="1" lang="en-US" altLang="zh-CN" dirty="0">
                <a:solidFill>
                  <a:schemeClr val="bg1"/>
                </a:solidFill>
              </a:rPr>
              <a:t>2</a:t>
            </a:r>
            <a:r>
              <a:rPr kumimoji="1" lang="zh-CN" altLang="en-US" dirty="0">
                <a:solidFill>
                  <a:schemeClr val="bg1"/>
                </a:solidFill>
              </a:rPr>
              <a:t>）认为是是神独有</a:t>
            </a:r>
            <a:endParaRPr kumimoji="1" lang="en-US" altLang="zh-CN" dirty="0">
              <a:solidFill>
                <a:schemeClr val="bg1"/>
              </a:solidFill>
            </a:endParaRPr>
          </a:p>
          <a:p>
            <a:r>
              <a:rPr kumimoji="1" lang="en-US" altLang="zh-CN" dirty="0">
                <a:solidFill>
                  <a:schemeClr val="bg1"/>
                </a:solidFill>
              </a:rPr>
              <a:t>3</a:t>
            </a:r>
            <a:r>
              <a:rPr kumimoji="1" lang="zh-CN" altLang="en-US" dirty="0">
                <a:solidFill>
                  <a:schemeClr val="bg1"/>
                </a:solidFill>
              </a:rPr>
              <a:t>）认为哲学相比其他学术更佳</a:t>
            </a:r>
            <a:endParaRPr kumimoji="1" lang="en-US" altLang="zh-CN" dirty="0">
              <a:solidFill>
                <a:schemeClr val="bg1"/>
              </a:solidFill>
            </a:endParaRPr>
          </a:p>
        </p:txBody>
      </p:sp>
      <p:sp>
        <p:nvSpPr>
          <p:cNvPr id="3" name="文字方塊 2">
            <a:extLst>
              <a:ext uri="{FF2B5EF4-FFF2-40B4-BE49-F238E27FC236}">
                <a16:creationId xmlns:a16="http://schemas.microsoft.com/office/drawing/2014/main" id="{22702FB4-5818-B347-B61B-9B909277981C}"/>
              </a:ext>
            </a:extLst>
          </p:cNvPr>
          <p:cNvSpPr txBox="1"/>
          <p:nvPr/>
        </p:nvSpPr>
        <p:spPr>
          <a:xfrm>
            <a:off x="6196337" y="2604194"/>
            <a:ext cx="5034844" cy="923330"/>
          </a:xfrm>
          <a:prstGeom prst="rect">
            <a:avLst/>
          </a:prstGeom>
          <a:noFill/>
        </p:spPr>
        <p:txBody>
          <a:bodyPr wrap="square" rtlCol="0">
            <a:spAutoFit/>
          </a:bodyPr>
          <a:lstStyle/>
          <a:p>
            <a:r>
              <a:rPr kumimoji="1" lang="zh-TW" altLang="en-US" dirty="0">
                <a:solidFill>
                  <a:schemeClr val="bg1"/>
                </a:solidFill>
              </a:rPr>
              <a:t>形而上学</a:t>
            </a:r>
            <a:r>
              <a:rPr kumimoji="1" lang="zh-CN" altLang="en-US" dirty="0">
                <a:solidFill>
                  <a:schemeClr val="bg1"/>
                </a:solidFill>
              </a:rPr>
              <a:t> 是一种思考世界的方式</a:t>
            </a:r>
            <a:endParaRPr kumimoji="1" lang="en-US" altLang="zh-CN" dirty="0">
              <a:solidFill>
                <a:schemeClr val="bg1"/>
              </a:solidFill>
            </a:endParaRPr>
          </a:p>
          <a:p>
            <a:r>
              <a:rPr kumimoji="1" lang="zh-CN" altLang="en-US" dirty="0">
                <a:solidFill>
                  <a:schemeClr val="bg1"/>
                </a:solidFill>
              </a:rPr>
              <a:t>研究世界本原的学问</a:t>
            </a:r>
            <a:endParaRPr kumimoji="1" lang="en-US" altLang="zh-CN" dirty="0">
              <a:solidFill>
                <a:schemeClr val="bg1"/>
              </a:solidFill>
            </a:endParaRPr>
          </a:p>
          <a:p>
            <a:endParaRPr kumimoji="1" lang="en-US" altLang="zh-CN" dirty="0">
              <a:solidFill>
                <a:schemeClr val="bg1"/>
              </a:solidFill>
            </a:endParaRPr>
          </a:p>
        </p:txBody>
      </p:sp>
      <p:sp>
        <p:nvSpPr>
          <p:cNvPr id="4" name="矩形 3">
            <a:extLst>
              <a:ext uri="{FF2B5EF4-FFF2-40B4-BE49-F238E27FC236}">
                <a16:creationId xmlns:a16="http://schemas.microsoft.com/office/drawing/2014/main" id="{0B3B2196-59D9-694F-A852-10451D0CEBC2}"/>
              </a:ext>
            </a:extLst>
          </p:cNvPr>
          <p:cNvSpPr/>
          <p:nvPr/>
        </p:nvSpPr>
        <p:spPr>
          <a:xfrm>
            <a:off x="6014452" y="1080363"/>
            <a:ext cx="5398614" cy="9233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r>
              <a:rPr kumimoji="1" lang="zh-CN" altLang="en-US" sz="5400" b="1" dirty="0">
                <a:solidFill>
                  <a:schemeClr val="accent5"/>
                </a:solidFill>
              </a:rPr>
              <a:t>何为形而上学？</a:t>
            </a:r>
            <a:endParaRPr kumimoji="1" lang="en-US" altLang="zh-CN" sz="5400" b="1" dirty="0">
              <a:solidFill>
                <a:schemeClr val="accent5"/>
              </a:solidFill>
            </a:endParaRPr>
          </a:p>
        </p:txBody>
      </p:sp>
      <p:sp>
        <p:nvSpPr>
          <p:cNvPr id="6" name="文字方塊 5">
            <a:extLst>
              <a:ext uri="{FF2B5EF4-FFF2-40B4-BE49-F238E27FC236}">
                <a16:creationId xmlns:a16="http://schemas.microsoft.com/office/drawing/2014/main" id="{128EB405-A3CD-CA41-BE3E-D1FD2663A8B0}"/>
              </a:ext>
            </a:extLst>
          </p:cNvPr>
          <p:cNvSpPr txBox="1"/>
          <p:nvPr/>
        </p:nvSpPr>
        <p:spPr>
          <a:xfrm>
            <a:off x="988409" y="3647577"/>
            <a:ext cx="10215181" cy="1754326"/>
          </a:xfrm>
          <a:prstGeom prst="rect">
            <a:avLst/>
          </a:prstGeom>
          <a:noFill/>
        </p:spPr>
        <p:txBody>
          <a:bodyPr wrap="square" rtlCol="0">
            <a:spAutoFit/>
          </a:bodyPr>
          <a:lstStyle/>
          <a:p>
            <a:r>
              <a:rPr lang="en-US" altLang="zh-TW" dirty="0">
                <a:solidFill>
                  <a:schemeClr val="bg1"/>
                </a:solidFill>
              </a:rPr>
              <a:t>1.</a:t>
            </a:r>
            <a:r>
              <a:rPr lang="zh-TW" altLang="en-US" dirty="0">
                <a:solidFill>
                  <a:schemeClr val="bg1"/>
                </a:solidFill>
              </a:rPr>
              <a:t>指同</a:t>
            </a:r>
            <a:r>
              <a:rPr lang="zh-TW" altLang="en-US" dirty="0">
                <a:solidFill>
                  <a:schemeClr val="bg1"/>
                </a:solidFill>
                <a:highlight>
                  <a:srgbClr val="FFFF00"/>
                </a:highlight>
              </a:rPr>
              <a:t>辩证法</a:t>
            </a:r>
            <a:r>
              <a:rPr lang="zh-TW" altLang="en-US" dirty="0">
                <a:solidFill>
                  <a:schemeClr val="bg1"/>
                </a:solidFill>
              </a:rPr>
              <a:t>根本</a:t>
            </a:r>
            <a:r>
              <a:rPr lang="zh-CN" altLang="en-US" b="1" dirty="0">
                <a:solidFill>
                  <a:schemeClr val="bg1"/>
                </a:solidFill>
              </a:rPr>
              <a:t> </a:t>
            </a:r>
            <a:r>
              <a:rPr lang="zh-TW" altLang="en-US" b="1" dirty="0">
                <a:solidFill>
                  <a:schemeClr val="bg1"/>
                </a:solidFill>
              </a:rPr>
              <a:t>对立</a:t>
            </a:r>
            <a:r>
              <a:rPr lang="zh-CN" altLang="en-US" b="1" dirty="0">
                <a:solidFill>
                  <a:schemeClr val="bg1"/>
                </a:solidFill>
              </a:rPr>
              <a:t> </a:t>
            </a:r>
            <a:r>
              <a:rPr lang="zh-TW" altLang="en-US" dirty="0">
                <a:solidFill>
                  <a:schemeClr val="bg1"/>
                </a:solidFill>
              </a:rPr>
              <a:t>的哲学理论</a:t>
            </a:r>
            <a:r>
              <a:rPr lang="zh-CN" altLang="en-US" dirty="0">
                <a:solidFill>
                  <a:schemeClr val="bg1"/>
                </a:solidFill>
              </a:rPr>
              <a:t>。</a:t>
            </a:r>
            <a:endParaRPr lang="en-US" altLang="zh-TW" dirty="0">
              <a:solidFill>
                <a:schemeClr val="bg1"/>
              </a:solidFill>
            </a:endParaRPr>
          </a:p>
          <a:p>
            <a:r>
              <a:rPr kumimoji="1" lang="en-US" altLang="zh-CN" dirty="0">
                <a:solidFill>
                  <a:schemeClr val="bg1"/>
                </a:solidFill>
              </a:rPr>
              <a:t>2.</a:t>
            </a:r>
            <a:r>
              <a:rPr kumimoji="1" lang="zh-CN" altLang="en-US" dirty="0">
                <a:solidFill>
                  <a:schemeClr val="bg1"/>
                </a:solidFill>
              </a:rPr>
              <a:t>“</a:t>
            </a:r>
            <a:r>
              <a:rPr kumimoji="1" lang="zh-TW" altLang="en-US" dirty="0">
                <a:solidFill>
                  <a:schemeClr val="bg1"/>
                </a:solidFill>
              </a:rPr>
              <a:t>形而上</a:t>
            </a:r>
            <a:r>
              <a:rPr kumimoji="1" lang="zh-CN" altLang="en-US" dirty="0">
                <a:solidFill>
                  <a:schemeClr val="bg1"/>
                </a:solidFill>
              </a:rPr>
              <a:t>”的思考问题方式。</a:t>
            </a:r>
            <a:r>
              <a:rPr kumimoji="1" lang="zh-TW" altLang="en-US" dirty="0">
                <a:solidFill>
                  <a:schemeClr val="bg1"/>
                </a:solidFill>
              </a:rPr>
              <a:t>（“形而上”即</a:t>
            </a:r>
            <a:r>
              <a:rPr kumimoji="1" lang="en-US" altLang="zh-TW" dirty="0">
                <a:solidFill>
                  <a:schemeClr val="bg1"/>
                </a:solidFill>
              </a:rPr>
              <a:t> </a:t>
            </a:r>
            <a:r>
              <a:rPr kumimoji="1" lang="zh-TW" altLang="en-US" dirty="0">
                <a:solidFill>
                  <a:schemeClr val="bg1"/>
                </a:solidFill>
              </a:rPr>
              <a:t>哲学。“形而下”即物理学。）</a:t>
            </a:r>
            <a:endParaRPr kumimoji="1" lang="en-US" altLang="zh-CN" dirty="0">
              <a:solidFill>
                <a:schemeClr val="bg1"/>
              </a:solidFill>
            </a:endParaRPr>
          </a:p>
          <a:p>
            <a:r>
              <a:rPr kumimoji="1" lang="en-US" altLang="zh-CN" dirty="0">
                <a:solidFill>
                  <a:schemeClr val="bg1"/>
                </a:solidFill>
              </a:rPr>
              <a:t>3.</a:t>
            </a:r>
            <a:r>
              <a:rPr kumimoji="1" lang="zh-CN" altLang="en-US" dirty="0">
                <a:solidFill>
                  <a:schemeClr val="bg1"/>
                </a:solidFill>
              </a:rPr>
              <a:t>亚里士多德 定义为“</a:t>
            </a:r>
            <a:r>
              <a:rPr kumimoji="1" lang="zh-TW" altLang="en-US" dirty="0">
                <a:solidFill>
                  <a:schemeClr val="bg1"/>
                </a:solidFill>
              </a:rPr>
              <a:t>非物质的存在</a:t>
            </a:r>
            <a:r>
              <a:rPr kumimoji="1" lang="zh-CN" altLang="en-US" dirty="0">
                <a:solidFill>
                  <a:schemeClr val="bg1"/>
                </a:solidFill>
              </a:rPr>
              <a:t>，最高程度抽象的存在”的知识。</a:t>
            </a:r>
            <a:endParaRPr kumimoji="1" lang="en-US" altLang="zh-CN" dirty="0">
              <a:solidFill>
                <a:schemeClr val="bg1"/>
              </a:solidFill>
            </a:endParaRPr>
          </a:p>
          <a:p>
            <a:r>
              <a:rPr kumimoji="1" lang="zh-CN" altLang="en-US" dirty="0">
                <a:solidFill>
                  <a:schemeClr val="bg1"/>
                </a:solidFill>
              </a:rPr>
              <a:t>（形而下学： “对可证明的客观实在进行的研究分析，是一种具体地、客观地、运动地观察方法和思维模式。）（唯物主义）（</a:t>
            </a:r>
            <a:r>
              <a:rPr lang="zh-TW" altLang="en-US" dirty="0">
                <a:solidFill>
                  <a:schemeClr val="bg1"/>
                </a:solidFill>
              </a:rPr>
              <a:t>关系类似于今天我们政治课本上讲的唯物与唯心的关系</a:t>
            </a:r>
            <a:r>
              <a:rPr kumimoji="1" lang="zh-CN" altLang="en-US" dirty="0">
                <a:solidFill>
                  <a:schemeClr val="bg1"/>
                </a:solidFill>
              </a:rPr>
              <a:t>）</a:t>
            </a:r>
            <a:endParaRPr kumimoji="1" lang="en-US" altLang="zh-CN" dirty="0">
              <a:solidFill>
                <a:schemeClr val="bg1"/>
              </a:solidFill>
            </a:endParaRPr>
          </a:p>
          <a:p>
            <a:endParaRPr kumimoji="1" lang="zh-TW" altLang="en-US" dirty="0">
              <a:solidFill>
                <a:schemeClr val="bg1"/>
              </a:solidFill>
            </a:endParaRPr>
          </a:p>
        </p:txBody>
      </p:sp>
      <p:sp>
        <p:nvSpPr>
          <p:cNvPr id="7" name="文字方塊 6">
            <a:extLst>
              <a:ext uri="{FF2B5EF4-FFF2-40B4-BE49-F238E27FC236}">
                <a16:creationId xmlns:a16="http://schemas.microsoft.com/office/drawing/2014/main" id="{05953FCD-FC31-CE44-A8FD-0744654C9EB9}"/>
              </a:ext>
            </a:extLst>
          </p:cNvPr>
          <p:cNvSpPr txBox="1"/>
          <p:nvPr/>
        </p:nvSpPr>
        <p:spPr>
          <a:xfrm>
            <a:off x="1016000" y="5159022"/>
            <a:ext cx="8703733" cy="1200329"/>
          </a:xfrm>
          <a:prstGeom prst="rect">
            <a:avLst/>
          </a:prstGeom>
          <a:noFill/>
        </p:spPr>
        <p:txBody>
          <a:bodyPr wrap="square" rtlCol="0">
            <a:spAutoFit/>
          </a:bodyPr>
          <a:lstStyle/>
          <a:p>
            <a:r>
              <a:rPr lang="zh-TW" altLang="en-US" dirty="0">
                <a:solidFill>
                  <a:schemeClr val="bg1"/>
                </a:solidFill>
              </a:rPr>
              <a:t>形上学家们试图阐明人们用以</a:t>
            </a:r>
            <a:r>
              <a:rPr lang="zh-TW" altLang="en-US" dirty="0">
                <a:solidFill>
                  <a:schemeClr val="bg1"/>
                </a:solidFill>
                <a:highlight>
                  <a:srgbClr val="FFFF00"/>
                </a:highlight>
              </a:rPr>
              <a:t>理解世界的基本概念</a:t>
            </a:r>
            <a:r>
              <a:rPr lang="zh-TW" altLang="en-US" dirty="0">
                <a:solidFill>
                  <a:schemeClr val="bg1"/>
                </a:solidFill>
              </a:rPr>
              <a:t>，例如</a:t>
            </a:r>
            <a:r>
              <a:rPr lang="zh-TW" altLang="en-US" dirty="0">
                <a:solidFill>
                  <a:schemeClr val="bg1"/>
                </a:solidFill>
                <a:highlight>
                  <a:srgbClr val="FFFF00"/>
                </a:highlight>
              </a:rPr>
              <a:t>存在、客体及其性质、空间和时间、因果和可能性</a:t>
            </a:r>
            <a:r>
              <a:rPr lang="zh-TW" altLang="en-US" dirty="0">
                <a:solidFill>
                  <a:schemeClr val="bg1"/>
                </a:solidFill>
              </a:rPr>
              <a:t>。形上学的主要分支学科之一是</a:t>
            </a:r>
            <a:r>
              <a:rPr lang="zh-TW" altLang="en-US" dirty="0">
                <a:solidFill>
                  <a:schemeClr val="bg1"/>
                </a:solidFill>
                <a:highlight>
                  <a:srgbClr val="FFFF00"/>
                </a:highlight>
              </a:rPr>
              <a:t>本体论</a:t>
            </a:r>
            <a:r>
              <a:rPr lang="zh-TW" altLang="en-US" dirty="0">
                <a:solidFill>
                  <a:schemeClr val="bg1"/>
                </a:solidFill>
              </a:rPr>
              <a:t>，即对基本范畴及其相互关连的研究。另一个形上学的主要分支是</a:t>
            </a:r>
            <a:r>
              <a:rPr lang="zh-TW" altLang="en-US" dirty="0">
                <a:solidFill>
                  <a:schemeClr val="bg1"/>
                </a:solidFill>
                <a:highlight>
                  <a:srgbClr val="FFFF00"/>
                </a:highlight>
              </a:rPr>
              <a:t>宇宙论</a:t>
            </a:r>
            <a:r>
              <a:rPr lang="zh-TW" altLang="en-US" dirty="0">
                <a:solidFill>
                  <a:schemeClr val="bg1"/>
                </a:solidFill>
              </a:rPr>
              <a:t>，即对本源、基本结构、本性</a:t>
            </a:r>
            <a:r>
              <a:rPr lang="zh-TW" altLang="en" dirty="0">
                <a:solidFill>
                  <a:schemeClr val="bg1"/>
                </a:solidFill>
              </a:rPr>
              <a:t>、</a:t>
            </a:r>
            <a:r>
              <a:rPr lang="zh-TW" altLang="en-US" dirty="0">
                <a:solidFill>
                  <a:schemeClr val="bg1"/>
                </a:solidFill>
              </a:rPr>
              <a:t>宇宙动力学的研究。</a:t>
            </a:r>
            <a:endParaRPr kumimoji="1" lang="zh-TW" altLang="en-US" dirty="0">
              <a:solidFill>
                <a:schemeClr val="bg1"/>
              </a:solidFill>
            </a:endParaRPr>
          </a:p>
        </p:txBody>
      </p:sp>
    </p:spTree>
    <p:extLst>
      <p:ext uri="{BB962C8B-B14F-4D97-AF65-F5344CB8AC3E}">
        <p14:creationId xmlns:p14="http://schemas.microsoft.com/office/powerpoint/2010/main" val="8844576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3B44A004-D916-CB4B-A2E3-10E4CE73346D}"/>
              </a:ext>
            </a:extLst>
          </p:cNvPr>
          <p:cNvSpPr txBox="1"/>
          <p:nvPr/>
        </p:nvSpPr>
        <p:spPr>
          <a:xfrm>
            <a:off x="385458" y="531455"/>
            <a:ext cx="7310165" cy="646331"/>
          </a:xfrm>
          <a:prstGeom prst="rect">
            <a:avLst/>
          </a:prstGeom>
          <a:noFill/>
        </p:spPr>
        <p:txBody>
          <a:bodyPr wrap="square" rtlCol="0">
            <a:spAutoFit/>
          </a:bodyPr>
          <a:lstStyle/>
          <a:p>
            <a:r>
              <a:rPr kumimoji="1" lang="zh-CN" altLang="en-US" dirty="0">
                <a:solidFill>
                  <a:schemeClr val="bg1"/>
                </a:solidFill>
              </a:rPr>
              <a:t>亚里士多德 定义为“</a:t>
            </a:r>
            <a:r>
              <a:rPr kumimoji="1" lang="zh-TW" altLang="en-US" dirty="0">
                <a:solidFill>
                  <a:schemeClr val="bg1"/>
                </a:solidFill>
              </a:rPr>
              <a:t>非物质的存在</a:t>
            </a:r>
            <a:r>
              <a:rPr kumimoji="1" lang="zh-CN" altLang="en-US" dirty="0">
                <a:solidFill>
                  <a:schemeClr val="bg1"/>
                </a:solidFill>
              </a:rPr>
              <a:t>，最高程度抽象的存在”的知识。</a:t>
            </a:r>
            <a:endParaRPr kumimoji="1" lang="en-US" altLang="zh-CN" dirty="0">
              <a:solidFill>
                <a:schemeClr val="bg1"/>
              </a:solidFill>
            </a:endParaRPr>
          </a:p>
          <a:p>
            <a:r>
              <a:rPr kumimoji="1" lang="zh-CN" altLang="en-US" dirty="0">
                <a:solidFill>
                  <a:schemeClr val="bg1"/>
                </a:solidFill>
              </a:rPr>
              <a:t>他认为“神学”和“形而上学”定义为第一哲学</a:t>
            </a:r>
            <a:endParaRPr kumimoji="1" lang="en-US" altLang="zh-CN" dirty="0">
              <a:solidFill>
                <a:schemeClr val="bg1"/>
              </a:solidFill>
            </a:endParaRPr>
          </a:p>
        </p:txBody>
      </p:sp>
      <p:sp>
        <p:nvSpPr>
          <p:cNvPr id="3" name="文字方塊 2">
            <a:extLst>
              <a:ext uri="{FF2B5EF4-FFF2-40B4-BE49-F238E27FC236}">
                <a16:creationId xmlns:a16="http://schemas.microsoft.com/office/drawing/2014/main" id="{86191EF7-450E-A546-9DA8-CF71CA214F8F}"/>
              </a:ext>
            </a:extLst>
          </p:cNvPr>
          <p:cNvSpPr txBox="1"/>
          <p:nvPr/>
        </p:nvSpPr>
        <p:spPr>
          <a:xfrm>
            <a:off x="385458" y="1473693"/>
            <a:ext cx="6729274" cy="4678204"/>
          </a:xfrm>
          <a:prstGeom prst="rect">
            <a:avLst/>
          </a:prstGeom>
          <a:noFill/>
        </p:spPr>
        <p:txBody>
          <a:bodyPr wrap="square" rtlCol="0">
            <a:spAutoFit/>
          </a:bodyPr>
          <a:lstStyle/>
          <a:p>
            <a:pPr algn="ctr"/>
            <a:r>
              <a:rPr kumimoji="1" lang="zh-TW" altLang="en-US" sz="2800" dirty="0">
                <a:solidFill>
                  <a:schemeClr val="bg1"/>
                </a:solidFill>
              </a:rPr>
              <a:t>哲学观点</a:t>
            </a:r>
            <a:endParaRPr kumimoji="1" lang="en-US" altLang="zh-TW" sz="2800" dirty="0">
              <a:solidFill>
                <a:schemeClr val="bg1"/>
              </a:solidFill>
            </a:endParaRPr>
          </a:p>
          <a:p>
            <a:endParaRPr kumimoji="1" lang="en-US" altLang="zh-TW" dirty="0">
              <a:solidFill>
                <a:schemeClr val="bg1"/>
              </a:solidFill>
            </a:endParaRPr>
          </a:p>
          <a:p>
            <a:r>
              <a:rPr kumimoji="1" lang="zh-TW" altLang="en-US" dirty="0">
                <a:solidFill>
                  <a:schemeClr val="bg1"/>
                </a:solidFill>
              </a:rPr>
              <a:t>一元论</a:t>
            </a:r>
            <a:r>
              <a:rPr kumimoji="1" lang="zh-CN" altLang="en-US" dirty="0">
                <a:solidFill>
                  <a:schemeClr val="bg1"/>
                </a:solidFill>
              </a:rPr>
              <a:t>：</a:t>
            </a:r>
            <a:r>
              <a:rPr kumimoji="1" lang="zh-TW" altLang="en-US" u="sng" dirty="0">
                <a:solidFill>
                  <a:srgbClr val="FF0000"/>
                </a:solidFill>
              </a:rPr>
              <a:t>世界</a:t>
            </a:r>
            <a:r>
              <a:rPr kumimoji="1" lang="zh-CN" altLang="en-US" u="sng" dirty="0">
                <a:solidFill>
                  <a:srgbClr val="FF0000"/>
                </a:solidFill>
              </a:rPr>
              <a:t>只有一个本原</a:t>
            </a:r>
            <a:r>
              <a:rPr kumimoji="1" lang="zh-CN" altLang="en-US" dirty="0">
                <a:solidFill>
                  <a:schemeClr val="bg1"/>
                </a:solidFill>
              </a:rPr>
              <a:t>的学说，本体论的分支。</a:t>
            </a:r>
            <a:endParaRPr kumimoji="1" lang="en-US" altLang="zh-TW" dirty="0">
              <a:solidFill>
                <a:schemeClr val="bg1"/>
              </a:solidFill>
            </a:endParaRPr>
          </a:p>
          <a:p>
            <a:r>
              <a:rPr kumimoji="1" lang="zh-TW" altLang="en-US" dirty="0">
                <a:solidFill>
                  <a:schemeClr val="bg1"/>
                </a:solidFill>
              </a:rPr>
              <a:t>二元并存理念</a:t>
            </a:r>
            <a:r>
              <a:rPr kumimoji="1" lang="zh-CN" altLang="en-US" dirty="0">
                <a:solidFill>
                  <a:schemeClr val="bg1"/>
                </a:solidFill>
                <a:sym typeface="Wingdings" pitchFamily="2" charset="2"/>
              </a:rPr>
              <a:t>（柏拉图提出）</a:t>
            </a:r>
            <a:r>
              <a:rPr lang="zh-TW" altLang="en-US" dirty="0">
                <a:solidFill>
                  <a:schemeClr val="bg1"/>
                </a:solidFill>
              </a:rPr>
              <a:t>人有</a:t>
            </a:r>
            <a:r>
              <a:rPr lang="zh-TW" altLang="en-US" u="sng" dirty="0">
                <a:solidFill>
                  <a:srgbClr val="FF0000"/>
                </a:solidFill>
              </a:rPr>
              <a:t>两个世界</a:t>
            </a:r>
            <a:r>
              <a:rPr lang="zh-TW" altLang="en-US" dirty="0">
                <a:solidFill>
                  <a:schemeClr val="bg1"/>
                </a:solidFill>
              </a:rPr>
              <a:t>，一个是灵魂所处的理性世界，另一个是身体所处的现实世界</a:t>
            </a:r>
            <a:r>
              <a:rPr lang="zh-CN" altLang="en-US" dirty="0">
                <a:solidFill>
                  <a:schemeClr val="bg1"/>
                </a:solidFill>
              </a:rPr>
              <a:t>。</a:t>
            </a:r>
            <a:endParaRPr kumimoji="1" lang="en-US" altLang="zh-TW" dirty="0">
              <a:solidFill>
                <a:schemeClr val="bg1"/>
              </a:solidFill>
            </a:endParaRPr>
          </a:p>
          <a:p>
            <a:r>
              <a:rPr kumimoji="1" lang="zh-TW" altLang="en-US" dirty="0">
                <a:solidFill>
                  <a:schemeClr val="bg1"/>
                </a:solidFill>
              </a:rPr>
              <a:t>虚无主义</a:t>
            </a:r>
            <a:r>
              <a:rPr kumimoji="1" lang="zh-CN" altLang="en-US" dirty="0">
                <a:solidFill>
                  <a:schemeClr val="bg1"/>
                </a:solidFill>
              </a:rPr>
              <a:t>：是</a:t>
            </a:r>
            <a:r>
              <a:rPr kumimoji="1" lang="zh-CN" altLang="en-US" u="sng" dirty="0">
                <a:solidFill>
                  <a:srgbClr val="FF0000"/>
                </a:solidFill>
              </a:rPr>
              <a:t>怀疑主义的极致形式</a:t>
            </a:r>
            <a:r>
              <a:rPr kumimoji="1" lang="zh-CN" altLang="en-US" dirty="0">
                <a:solidFill>
                  <a:schemeClr val="bg1"/>
                </a:solidFill>
              </a:rPr>
              <a:t>。认为世界、生命（特别是人类）的存在是没有客观意义、目的以及可以理解的真相。</a:t>
            </a:r>
            <a:endParaRPr kumimoji="1" lang="en-US" altLang="zh-TW" dirty="0">
              <a:solidFill>
                <a:schemeClr val="bg1"/>
              </a:solidFill>
            </a:endParaRPr>
          </a:p>
          <a:p>
            <a:r>
              <a:rPr kumimoji="1" lang="zh-TW" altLang="en-US" dirty="0">
                <a:solidFill>
                  <a:schemeClr val="bg1"/>
                </a:solidFill>
              </a:rPr>
              <a:t>相对主义</a:t>
            </a:r>
            <a:r>
              <a:rPr kumimoji="1" lang="zh-CN" altLang="en-US" dirty="0">
                <a:solidFill>
                  <a:schemeClr val="bg1"/>
                </a:solidFill>
              </a:rPr>
              <a:t>：没有绝对，</a:t>
            </a:r>
            <a:r>
              <a:rPr kumimoji="1" lang="zh-CN" altLang="en-US" u="sng" dirty="0">
                <a:solidFill>
                  <a:srgbClr val="FF0000"/>
                </a:solidFill>
              </a:rPr>
              <a:t>只有相对</a:t>
            </a:r>
            <a:r>
              <a:rPr kumimoji="1" lang="zh-CN" altLang="en-US" dirty="0">
                <a:solidFill>
                  <a:schemeClr val="bg1"/>
                </a:solidFill>
              </a:rPr>
              <a:t>的理论类型。</a:t>
            </a:r>
            <a:endParaRPr kumimoji="1" lang="en-US" altLang="zh-TW" dirty="0">
              <a:solidFill>
                <a:schemeClr val="bg1"/>
              </a:solidFill>
            </a:endParaRPr>
          </a:p>
          <a:p>
            <a:r>
              <a:rPr kumimoji="1" lang="zh-TW" altLang="en-US" dirty="0">
                <a:solidFill>
                  <a:schemeClr val="bg1"/>
                </a:solidFill>
              </a:rPr>
              <a:t>科学实在论</a:t>
            </a:r>
            <a:r>
              <a:rPr kumimoji="1" lang="zh-CN" altLang="en-US" dirty="0">
                <a:solidFill>
                  <a:schemeClr val="bg1"/>
                </a:solidFill>
              </a:rPr>
              <a:t>：</a:t>
            </a:r>
            <a:r>
              <a:rPr kumimoji="1" lang="zh-TW" altLang="en-US" dirty="0">
                <a:solidFill>
                  <a:schemeClr val="bg1"/>
                </a:solidFill>
              </a:rPr>
              <a:t>以</a:t>
            </a:r>
            <a:r>
              <a:rPr kumimoji="1" lang="zh-TW" altLang="en-US" u="sng" dirty="0">
                <a:solidFill>
                  <a:srgbClr val="FF0000"/>
                </a:solidFill>
              </a:rPr>
              <a:t>科学方式描述世界</a:t>
            </a:r>
            <a:r>
              <a:rPr kumimoji="1" lang="zh-CN" altLang="en-US" dirty="0">
                <a:solidFill>
                  <a:schemeClr val="bg1"/>
                </a:solidFill>
              </a:rPr>
              <a:t>。</a:t>
            </a:r>
            <a:endParaRPr kumimoji="1" lang="en-US" altLang="zh-TW" dirty="0">
              <a:solidFill>
                <a:schemeClr val="bg1"/>
              </a:solidFill>
            </a:endParaRPr>
          </a:p>
          <a:p>
            <a:r>
              <a:rPr kumimoji="1" lang="zh-TW" altLang="en-US" dirty="0">
                <a:solidFill>
                  <a:schemeClr val="bg1"/>
                </a:solidFill>
              </a:rPr>
              <a:t>唯心主义</a:t>
            </a:r>
            <a:r>
              <a:rPr kumimoji="1" lang="zh-CN" altLang="en-US" dirty="0">
                <a:solidFill>
                  <a:schemeClr val="bg1"/>
                </a:solidFill>
              </a:rPr>
              <a:t>：</a:t>
            </a:r>
            <a:r>
              <a:rPr lang="zh-TW" altLang="en-US" dirty="0">
                <a:solidFill>
                  <a:schemeClr val="bg1"/>
                </a:solidFill>
              </a:rPr>
              <a:t>现实世界，或者说人类所能感知的现实世界，都是以</a:t>
            </a:r>
            <a:r>
              <a:rPr lang="zh-TW" altLang="en-US" u="sng" dirty="0">
                <a:solidFill>
                  <a:srgbClr val="FF0000"/>
                </a:solidFill>
              </a:rPr>
              <a:t>心智为基础</a:t>
            </a:r>
            <a:r>
              <a:rPr lang="zh-TW" altLang="en-US" dirty="0">
                <a:solidFill>
                  <a:schemeClr val="bg1"/>
                </a:solidFill>
              </a:rPr>
              <a:t>、建构于心智之上，不符合者即为非物质</a:t>
            </a:r>
            <a:endParaRPr kumimoji="1" lang="en-US" altLang="zh-TW" dirty="0">
              <a:solidFill>
                <a:schemeClr val="bg1"/>
              </a:solidFill>
            </a:endParaRPr>
          </a:p>
          <a:p>
            <a:r>
              <a:rPr kumimoji="1" lang="zh-TW" altLang="en-US" dirty="0">
                <a:solidFill>
                  <a:schemeClr val="bg1"/>
                </a:solidFill>
              </a:rPr>
              <a:t>唯物主义</a:t>
            </a:r>
            <a:r>
              <a:rPr kumimoji="1" lang="zh-CN" altLang="en-US" dirty="0">
                <a:solidFill>
                  <a:schemeClr val="bg1"/>
                </a:solidFill>
              </a:rPr>
              <a:t>：世界的基本成份为物质，所有的事物 </a:t>
            </a:r>
            <a:r>
              <a:rPr kumimoji="1" lang="en-US" altLang="zh-CN" dirty="0">
                <a:solidFill>
                  <a:schemeClr val="bg1"/>
                </a:solidFill>
              </a:rPr>
              <a:t>(</a:t>
            </a:r>
            <a:r>
              <a:rPr kumimoji="1" lang="zh-CN" altLang="en-US" dirty="0">
                <a:solidFill>
                  <a:schemeClr val="bg1"/>
                </a:solidFill>
              </a:rPr>
              <a:t>包含心灵及意识</a:t>
            </a:r>
            <a:r>
              <a:rPr kumimoji="1" lang="en-US" altLang="zh-CN" dirty="0">
                <a:solidFill>
                  <a:schemeClr val="bg1"/>
                </a:solidFill>
              </a:rPr>
              <a:t>) </a:t>
            </a:r>
            <a:r>
              <a:rPr kumimoji="1" lang="zh-CN" altLang="en-US" dirty="0">
                <a:solidFill>
                  <a:schemeClr val="bg1"/>
                </a:solidFill>
              </a:rPr>
              <a:t>都是</a:t>
            </a:r>
            <a:r>
              <a:rPr kumimoji="1" lang="zh-CN" altLang="en-US" u="sng" dirty="0">
                <a:solidFill>
                  <a:srgbClr val="FF0000"/>
                </a:solidFill>
              </a:rPr>
              <a:t>物质交互作用</a:t>
            </a:r>
            <a:r>
              <a:rPr kumimoji="1" lang="zh-CN" altLang="en-US" dirty="0">
                <a:solidFill>
                  <a:schemeClr val="bg1"/>
                </a:solidFill>
              </a:rPr>
              <a:t>的结果。</a:t>
            </a:r>
            <a:endParaRPr kumimoji="1" lang="en-US" altLang="zh-CN" dirty="0">
              <a:solidFill>
                <a:schemeClr val="bg1"/>
              </a:solidFill>
            </a:endParaRPr>
          </a:p>
          <a:p>
            <a:endParaRPr kumimoji="1" lang="en-US" altLang="zh-CN" dirty="0">
              <a:solidFill>
                <a:schemeClr val="bg1"/>
              </a:solidFill>
            </a:endParaRPr>
          </a:p>
          <a:p>
            <a:endParaRPr kumimoji="1" lang="en-US" altLang="zh-CN" dirty="0">
              <a:solidFill>
                <a:schemeClr val="bg1"/>
              </a:solidFill>
            </a:endParaRPr>
          </a:p>
          <a:p>
            <a:endParaRPr kumimoji="1" lang="zh-TW" altLang="en-US" dirty="0">
              <a:solidFill>
                <a:schemeClr val="bg1"/>
              </a:solidFill>
            </a:endParaRPr>
          </a:p>
        </p:txBody>
      </p:sp>
      <p:sp>
        <p:nvSpPr>
          <p:cNvPr id="4" name="矩形 3">
            <a:extLst>
              <a:ext uri="{FF2B5EF4-FFF2-40B4-BE49-F238E27FC236}">
                <a16:creationId xmlns:a16="http://schemas.microsoft.com/office/drawing/2014/main" id="{781568A4-5D00-B245-A493-D31705CDE38D}"/>
              </a:ext>
            </a:extLst>
          </p:cNvPr>
          <p:cNvSpPr/>
          <p:nvPr/>
        </p:nvSpPr>
        <p:spPr>
          <a:xfrm>
            <a:off x="6774395" y="553304"/>
            <a:ext cx="5032147" cy="923330"/>
          </a:xfrm>
          <a:prstGeom prst="rect">
            <a:avLst/>
          </a:prstGeom>
          <a:noFill/>
        </p:spPr>
        <p:txBody>
          <a:bodyPr wrap="none" lIns="91440" tIns="45720" rIns="91440" bIns="45720">
            <a:spAutoFit/>
          </a:bodyPr>
          <a:lstStyle/>
          <a:p>
            <a:pPr algn="ctr"/>
            <a:r>
              <a:rPr lang="zh-TW" alt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形而上学的争论</a:t>
            </a:r>
          </a:p>
        </p:txBody>
      </p:sp>
      <p:sp>
        <p:nvSpPr>
          <p:cNvPr id="5" name="文字方塊 4">
            <a:extLst>
              <a:ext uri="{FF2B5EF4-FFF2-40B4-BE49-F238E27FC236}">
                <a16:creationId xmlns:a16="http://schemas.microsoft.com/office/drawing/2014/main" id="{1765C361-6E11-7643-A327-A81590D3354B}"/>
              </a:ext>
            </a:extLst>
          </p:cNvPr>
          <p:cNvSpPr txBox="1"/>
          <p:nvPr/>
        </p:nvSpPr>
        <p:spPr>
          <a:xfrm>
            <a:off x="7114732" y="1677880"/>
            <a:ext cx="4550526" cy="1477328"/>
          </a:xfrm>
          <a:prstGeom prst="rect">
            <a:avLst/>
          </a:prstGeom>
          <a:noFill/>
        </p:spPr>
        <p:txBody>
          <a:bodyPr wrap="square" rtlCol="0">
            <a:spAutoFit/>
          </a:bodyPr>
          <a:lstStyle/>
          <a:p>
            <a:r>
              <a:rPr lang="zh-TW" altLang="en-US" dirty="0">
                <a:solidFill>
                  <a:schemeClr val="bg1"/>
                </a:solidFill>
              </a:rPr>
              <a:t>当代占主导地位的观点是，批评实际上仍然与形而上学联系在一起，或者甚至最终会返回到形而上学的形式上， 证实了一种典型模式的持久性，即</a:t>
            </a:r>
            <a:r>
              <a:rPr lang="zh-TW" altLang="en-US" dirty="0">
                <a:solidFill>
                  <a:schemeClr val="bg1"/>
                </a:solidFill>
                <a:highlight>
                  <a:srgbClr val="FFFF00"/>
                </a:highlight>
              </a:rPr>
              <a:t>形而上学与其批评之间的循环关系</a:t>
            </a:r>
            <a:r>
              <a:rPr lang="en-US" altLang="zh-TW" dirty="0">
                <a:solidFill>
                  <a:schemeClr val="bg1"/>
                </a:solidFill>
                <a:highlight>
                  <a:srgbClr val="FFFF00"/>
                </a:highlight>
              </a:rPr>
              <a:t>.</a:t>
            </a:r>
            <a:endParaRPr kumimoji="1" lang="zh-TW" altLang="en-US" dirty="0">
              <a:solidFill>
                <a:schemeClr val="bg1"/>
              </a:solidFill>
              <a:highlight>
                <a:srgbClr val="FFFF00"/>
              </a:highlight>
            </a:endParaRPr>
          </a:p>
        </p:txBody>
      </p:sp>
    </p:spTree>
    <p:extLst>
      <p:ext uri="{BB962C8B-B14F-4D97-AF65-F5344CB8AC3E}">
        <p14:creationId xmlns:p14="http://schemas.microsoft.com/office/powerpoint/2010/main" val="26228824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p:tgtEl>
                                          <p:spTgt spid="4"/>
                                        </p:tgtEl>
                                        <p:attrNameLst>
                                          <p:attrName>ppt_y</p:attrName>
                                        </p:attrNameLst>
                                      </p:cBhvr>
                                      <p:tavLst>
                                        <p:tav tm="0">
                                          <p:val>
                                            <p:strVal val="#ppt_y+#ppt_h*1.125000"/>
                                          </p:val>
                                        </p:tav>
                                        <p:tav tm="100000">
                                          <p:val>
                                            <p:strVal val="#ppt_y"/>
                                          </p:val>
                                        </p:tav>
                                      </p:tavLst>
                                    </p:anim>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2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EDBD86F-7A4D-AC42-B76B-CEEEB9832CB1}"/>
              </a:ext>
            </a:extLst>
          </p:cNvPr>
          <p:cNvSpPr>
            <a:spLocks noGrp="1"/>
          </p:cNvSpPr>
          <p:nvPr>
            <p:ph type="title"/>
          </p:nvPr>
        </p:nvSpPr>
        <p:spPr/>
        <p:txBody>
          <a:bodyPr/>
          <a:lstStyle/>
          <a:p>
            <a:r>
              <a:rPr kumimoji="1" lang="zh-TW" altLang="en-US" dirty="0">
                <a:solidFill>
                  <a:schemeClr val="bg1"/>
                </a:solidFill>
              </a:rPr>
              <a:t>如何看待形而上学</a:t>
            </a:r>
            <a:r>
              <a:rPr kumimoji="1" lang="zh-CN" altLang="en-US" dirty="0">
                <a:solidFill>
                  <a:schemeClr val="bg1"/>
                </a:solidFill>
              </a:rPr>
              <a:t>，我们要思考的</a:t>
            </a:r>
            <a:endParaRPr kumimoji="1" lang="zh-TW" altLang="en-US" dirty="0">
              <a:solidFill>
                <a:schemeClr val="bg1"/>
              </a:solidFill>
            </a:endParaRPr>
          </a:p>
        </p:txBody>
      </p:sp>
      <p:sp>
        <p:nvSpPr>
          <p:cNvPr id="4" name="文字方塊 3">
            <a:extLst>
              <a:ext uri="{FF2B5EF4-FFF2-40B4-BE49-F238E27FC236}">
                <a16:creationId xmlns:a16="http://schemas.microsoft.com/office/drawing/2014/main" id="{2F9ECE5A-D8B7-014D-80C0-0E50C3C269E6}"/>
              </a:ext>
            </a:extLst>
          </p:cNvPr>
          <p:cNvSpPr txBox="1"/>
          <p:nvPr/>
        </p:nvSpPr>
        <p:spPr>
          <a:xfrm>
            <a:off x="0" y="1917577"/>
            <a:ext cx="12192000" cy="4940423"/>
          </a:xfrm>
          <a:prstGeom prst="rect">
            <a:avLst/>
          </a:prstGeom>
          <a:blipFill>
            <a:blip r:embed="rId2"/>
            <a:tile tx="0" ty="0" sx="100000" sy="100000" flip="none" algn="tl"/>
          </a:blipFill>
        </p:spPr>
        <p:txBody>
          <a:bodyPr wrap="square" rtlCol="0">
            <a:spAutoFit/>
          </a:bodyPr>
          <a:lstStyle/>
          <a:p>
            <a:endParaRPr kumimoji="1" lang="zh-TW" altLang="en-US" dirty="0"/>
          </a:p>
        </p:txBody>
      </p:sp>
      <p:sp>
        <p:nvSpPr>
          <p:cNvPr id="5" name="文字方塊 4">
            <a:extLst>
              <a:ext uri="{FF2B5EF4-FFF2-40B4-BE49-F238E27FC236}">
                <a16:creationId xmlns:a16="http://schemas.microsoft.com/office/drawing/2014/main" id="{5F993B4B-46DB-394E-8C2B-E59DC4B1F3FE}"/>
              </a:ext>
            </a:extLst>
          </p:cNvPr>
          <p:cNvSpPr txBox="1"/>
          <p:nvPr/>
        </p:nvSpPr>
        <p:spPr>
          <a:xfrm>
            <a:off x="328474" y="2370338"/>
            <a:ext cx="7688062" cy="4308872"/>
          </a:xfrm>
          <a:prstGeom prst="rect">
            <a:avLst/>
          </a:prstGeom>
          <a:noFill/>
        </p:spPr>
        <p:txBody>
          <a:bodyPr wrap="square" rtlCol="0">
            <a:spAutoFit/>
          </a:bodyPr>
          <a:lstStyle/>
          <a:p>
            <a:r>
              <a:rPr lang="zh-TW" altLang="en-US" dirty="0">
                <a:solidFill>
                  <a:schemeClr val="bg1"/>
                </a:solidFill>
              </a:rPr>
              <a:t>形而上的思维</a:t>
            </a:r>
            <a:r>
              <a:rPr lang="zh-CN" altLang="en-US" dirty="0">
                <a:solidFill>
                  <a:schemeClr val="bg1"/>
                </a:solidFill>
              </a:rPr>
              <a:t>方式：</a:t>
            </a:r>
            <a:r>
              <a:rPr lang="zh-TW" altLang="en-US" dirty="0">
                <a:solidFill>
                  <a:schemeClr val="bg1"/>
                </a:solidFill>
                <a:highlight>
                  <a:srgbClr val="FFFF00"/>
                </a:highlight>
              </a:rPr>
              <a:t>孤立 、静止 、片面的观点</a:t>
            </a:r>
            <a:r>
              <a:rPr lang="zh-TW" altLang="en-US" u="sng" dirty="0">
                <a:solidFill>
                  <a:schemeClr val="bg1"/>
                </a:solidFill>
              </a:rPr>
              <a:t>观察世界</a:t>
            </a:r>
            <a:r>
              <a:rPr lang="zh-TW" altLang="en-US" dirty="0">
                <a:solidFill>
                  <a:schemeClr val="bg1"/>
                </a:solidFill>
              </a:rPr>
              <a:t>的</a:t>
            </a:r>
            <a:r>
              <a:rPr lang="zh-TW" altLang="en-US" u="sng" dirty="0">
                <a:solidFill>
                  <a:schemeClr val="bg1"/>
                </a:solidFill>
              </a:rPr>
              <a:t>思维方式</a:t>
            </a:r>
            <a:r>
              <a:rPr lang="zh-CN" altLang="en-US" dirty="0">
                <a:solidFill>
                  <a:schemeClr val="bg1"/>
                </a:solidFill>
              </a:rPr>
              <a:t>。</a:t>
            </a:r>
            <a:endParaRPr lang="en-US" altLang="zh-CN" dirty="0">
              <a:solidFill>
                <a:schemeClr val="bg1"/>
              </a:solidFill>
            </a:endParaRPr>
          </a:p>
          <a:p>
            <a:r>
              <a:rPr lang="zh-TW" altLang="en-US" dirty="0">
                <a:solidFill>
                  <a:schemeClr val="bg1"/>
                </a:solidFill>
              </a:rPr>
              <a:t>传统形而上学</a:t>
            </a:r>
            <a:r>
              <a:rPr lang="zh-CN" altLang="en-US" dirty="0">
                <a:solidFill>
                  <a:schemeClr val="bg1"/>
                </a:solidFill>
              </a:rPr>
              <a:t>：</a:t>
            </a:r>
            <a:r>
              <a:rPr lang="zh-TW" altLang="en-US" dirty="0">
                <a:solidFill>
                  <a:schemeClr val="bg1"/>
                </a:solidFill>
              </a:rPr>
              <a:t>很可能导致偏执和极端</a:t>
            </a:r>
            <a:r>
              <a:rPr lang="zh-CN" altLang="en-US" dirty="0">
                <a:solidFill>
                  <a:schemeClr val="bg1"/>
                </a:solidFill>
              </a:rPr>
              <a:t>。</a:t>
            </a:r>
            <a:endParaRPr lang="en-US" altLang="zh-CN" dirty="0">
              <a:solidFill>
                <a:schemeClr val="bg1"/>
              </a:solidFill>
            </a:endParaRPr>
          </a:p>
          <a:p>
            <a:r>
              <a:rPr lang="zh-TW" altLang="en-US" dirty="0">
                <a:solidFill>
                  <a:schemeClr val="bg1"/>
                </a:solidFill>
              </a:rPr>
              <a:t>传统形而上学世界是一种固定、永恒、必然的世界</a:t>
            </a:r>
            <a:r>
              <a:rPr lang="zh-CN" altLang="en-US" dirty="0">
                <a:solidFill>
                  <a:schemeClr val="bg1"/>
                </a:solidFill>
              </a:rPr>
              <a:t>。是西方哲学的一种理想主义。</a:t>
            </a:r>
            <a:endParaRPr lang="en-US" altLang="zh-CN" dirty="0">
              <a:solidFill>
                <a:schemeClr val="bg1"/>
              </a:solidFill>
            </a:endParaRPr>
          </a:p>
          <a:p>
            <a:endParaRPr lang="en-US" altLang="zh-TW" dirty="0">
              <a:solidFill>
                <a:schemeClr val="bg1"/>
              </a:solidFill>
            </a:endParaRPr>
          </a:p>
          <a:p>
            <a:r>
              <a:rPr lang="zh-TW" altLang="en-US" dirty="0">
                <a:solidFill>
                  <a:schemeClr val="bg1"/>
                </a:solidFill>
              </a:rPr>
              <a:t>形而上学是脱离形下的形上诉求</a:t>
            </a:r>
            <a:r>
              <a:rPr lang="en-US" altLang="zh-TW" dirty="0">
                <a:solidFill>
                  <a:schemeClr val="bg1"/>
                </a:solidFill>
              </a:rPr>
              <a:t>,</a:t>
            </a:r>
            <a:r>
              <a:rPr lang="zh-TW" altLang="en-US" dirty="0">
                <a:solidFill>
                  <a:schemeClr val="bg1"/>
                </a:solidFill>
              </a:rPr>
              <a:t>这是形而上学走向</a:t>
            </a:r>
            <a:r>
              <a:rPr lang="zh-TW" altLang="en-US" dirty="0">
                <a:solidFill>
                  <a:schemeClr val="bg1"/>
                </a:solidFill>
                <a:highlight>
                  <a:srgbClr val="FFFF00"/>
                </a:highlight>
              </a:rPr>
              <a:t>抽象形态的思维根源</a:t>
            </a:r>
            <a:r>
              <a:rPr lang="zh-TW" altLang="en-US" dirty="0">
                <a:solidFill>
                  <a:schemeClr val="bg1"/>
                </a:solidFill>
              </a:rPr>
              <a:t>。以追求世界终极解释为旨趣的本体思维犹如一个蒸馏装置</a:t>
            </a:r>
            <a:r>
              <a:rPr lang="en-US" altLang="zh-TW" dirty="0">
                <a:solidFill>
                  <a:schemeClr val="bg1"/>
                </a:solidFill>
              </a:rPr>
              <a:t>,</a:t>
            </a:r>
            <a:r>
              <a:rPr lang="zh-TW" altLang="en-US" dirty="0">
                <a:solidFill>
                  <a:schemeClr val="bg1"/>
                </a:solidFill>
              </a:rPr>
              <a:t>会把一切现实的内容都过滤掉。</a:t>
            </a:r>
            <a:endParaRPr lang="en-US" altLang="zh-TW" dirty="0">
              <a:solidFill>
                <a:schemeClr val="bg1"/>
              </a:solidFill>
            </a:endParaRPr>
          </a:p>
          <a:p>
            <a:r>
              <a:rPr lang="zh-TW" altLang="en-US" dirty="0">
                <a:solidFill>
                  <a:schemeClr val="bg1"/>
                </a:solidFill>
              </a:rPr>
              <a:t>二是</a:t>
            </a:r>
            <a:r>
              <a:rPr lang="zh-TW" altLang="en-US" dirty="0">
                <a:solidFill>
                  <a:schemeClr val="bg1"/>
                </a:solidFill>
                <a:highlight>
                  <a:srgbClr val="FFFF00"/>
                </a:highlight>
              </a:rPr>
              <a:t>人的矛盾性</a:t>
            </a:r>
            <a:r>
              <a:rPr lang="zh-TW" altLang="en-US" dirty="0">
                <a:solidFill>
                  <a:schemeClr val="bg1"/>
                </a:solidFill>
              </a:rPr>
              <a:t>存在方式</a:t>
            </a:r>
            <a:r>
              <a:rPr lang="en-US" altLang="zh-TW" dirty="0">
                <a:solidFill>
                  <a:schemeClr val="bg1"/>
                </a:solidFill>
              </a:rPr>
              <a:t>,</a:t>
            </a:r>
            <a:r>
              <a:rPr lang="zh-TW" altLang="en-US" dirty="0">
                <a:solidFill>
                  <a:schemeClr val="bg1"/>
                </a:solidFill>
              </a:rPr>
              <a:t>这是形而上学走向抽象形态的生存论根源。人本身是一个充满矛盾的存在</a:t>
            </a:r>
            <a:r>
              <a:rPr lang="en-US" altLang="zh-TW" dirty="0">
                <a:solidFill>
                  <a:schemeClr val="bg1"/>
                </a:solidFill>
              </a:rPr>
              <a:t>,</a:t>
            </a:r>
            <a:r>
              <a:rPr lang="zh-TW" altLang="en-US" dirty="0">
                <a:solidFill>
                  <a:schemeClr val="bg1"/>
                </a:solidFill>
              </a:rPr>
              <a:t>人的灵魂总不满足于有限性的束缚</a:t>
            </a:r>
            <a:r>
              <a:rPr lang="en-US" altLang="zh-TW" dirty="0">
                <a:solidFill>
                  <a:schemeClr val="bg1"/>
                </a:solidFill>
              </a:rPr>
              <a:t>,</a:t>
            </a:r>
            <a:r>
              <a:rPr lang="zh-TW" altLang="en-US" dirty="0">
                <a:solidFill>
                  <a:schemeClr val="bg1"/>
                </a:solidFill>
              </a:rPr>
              <a:t>企图超越肉体、</a:t>
            </a:r>
            <a:r>
              <a:rPr lang="en-US" altLang="zh-TW" dirty="0">
                <a:solidFill>
                  <a:schemeClr val="bg1"/>
                </a:solidFill>
              </a:rPr>
              <a:t>"</a:t>
            </a:r>
            <a:r>
              <a:rPr lang="zh-TW" altLang="en-US" dirty="0">
                <a:solidFill>
                  <a:schemeClr val="bg1"/>
                </a:solidFill>
              </a:rPr>
              <a:t>小我</a:t>
            </a:r>
            <a:r>
              <a:rPr lang="en-US" altLang="zh-TW" dirty="0">
                <a:solidFill>
                  <a:schemeClr val="bg1"/>
                </a:solidFill>
              </a:rPr>
              <a:t>"</a:t>
            </a:r>
            <a:r>
              <a:rPr lang="zh-TW" altLang="en-US" dirty="0">
                <a:solidFill>
                  <a:schemeClr val="bg1"/>
                </a:solidFill>
              </a:rPr>
              <a:t>以及有限性的约束而实现永恒。</a:t>
            </a:r>
            <a:endParaRPr lang="en-US" altLang="zh-CN" dirty="0">
              <a:solidFill>
                <a:schemeClr val="bg1"/>
              </a:solidFill>
            </a:endParaRPr>
          </a:p>
          <a:p>
            <a:endParaRPr lang="en-US" altLang="zh-CN" dirty="0"/>
          </a:p>
          <a:p>
            <a:r>
              <a:rPr kumimoji="1" lang="zh-TW" altLang="en-US" sz="2000" dirty="0">
                <a:solidFill>
                  <a:schemeClr val="bg1"/>
                </a:solidFill>
              </a:rPr>
              <a:t>形而上者谓之道</a:t>
            </a:r>
            <a:endParaRPr kumimoji="1" lang="en-US" altLang="zh-TW" sz="2000" dirty="0">
              <a:solidFill>
                <a:schemeClr val="bg1"/>
              </a:solidFill>
            </a:endParaRPr>
          </a:p>
          <a:p>
            <a:r>
              <a:rPr kumimoji="1" lang="zh-TW" altLang="en-US" sz="2000" dirty="0">
                <a:solidFill>
                  <a:schemeClr val="bg1"/>
                </a:solidFill>
              </a:rPr>
              <a:t>形而下者谓之器</a:t>
            </a:r>
          </a:p>
          <a:p>
            <a:endParaRPr kumimoji="1" lang="zh-TW" altLang="en-US" dirty="0">
              <a:solidFill>
                <a:schemeClr val="bg1"/>
              </a:solidFill>
            </a:endParaRPr>
          </a:p>
        </p:txBody>
      </p:sp>
    </p:spTree>
    <p:extLst>
      <p:ext uri="{BB962C8B-B14F-4D97-AF65-F5344CB8AC3E}">
        <p14:creationId xmlns:p14="http://schemas.microsoft.com/office/powerpoint/2010/main" val="307676250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AF9ADF37-D4CE-2646-ACA8-71B2C943D627}"/>
              </a:ext>
            </a:extLst>
          </p:cNvPr>
          <p:cNvSpPr txBox="1"/>
          <p:nvPr/>
        </p:nvSpPr>
        <p:spPr>
          <a:xfrm>
            <a:off x="7552267" y="2611525"/>
            <a:ext cx="4639733" cy="3693319"/>
          </a:xfrm>
          <a:prstGeom prst="rect">
            <a:avLst/>
          </a:prstGeom>
          <a:noFill/>
        </p:spPr>
        <p:txBody>
          <a:bodyPr wrap="square" rtlCol="0">
            <a:spAutoFit/>
          </a:bodyPr>
          <a:lstStyle/>
          <a:p>
            <a:r>
              <a:rPr kumimoji="1" lang="zh-TW" altLang="en-US" dirty="0">
                <a:solidFill>
                  <a:schemeClr val="bg1"/>
                </a:solidFill>
              </a:rPr>
              <a:t>文本稿来源标注</a:t>
            </a:r>
            <a:endParaRPr kumimoji="1" lang="en-US" altLang="zh-TW" dirty="0">
              <a:solidFill>
                <a:schemeClr val="bg1"/>
              </a:solidFill>
            </a:endParaRPr>
          </a:p>
          <a:p>
            <a:endParaRPr kumimoji="1" lang="en-US" altLang="zh-CN" dirty="0">
              <a:solidFill>
                <a:schemeClr val="bg1"/>
              </a:solidFill>
            </a:endParaRPr>
          </a:p>
          <a:p>
            <a:r>
              <a:rPr kumimoji="1" lang="zh-CN" altLang="en-US" dirty="0">
                <a:solidFill>
                  <a:schemeClr val="bg1"/>
                </a:solidFill>
              </a:rPr>
              <a:t>摘自：中国知网</a:t>
            </a:r>
            <a:endParaRPr kumimoji="1" lang="en-US" altLang="zh-CN" dirty="0">
              <a:solidFill>
                <a:schemeClr val="bg1"/>
              </a:solidFill>
            </a:endParaRPr>
          </a:p>
          <a:p>
            <a:r>
              <a:rPr kumimoji="1" lang="en-US" altLang="zh-CN" dirty="0">
                <a:solidFill>
                  <a:schemeClr val="bg1"/>
                </a:solidFill>
              </a:rPr>
              <a:t>《</a:t>
            </a:r>
            <a:r>
              <a:rPr kumimoji="1" lang="zh-TW" altLang="en-US" dirty="0">
                <a:solidFill>
                  <a:schemeClr val="bg1"/>
                </a:solidFill>
              </a:rPr>
              <a:t>形而上学走向抽象形态的根源</a:t>
            </a:r>
            <a:r>
              <a:rPr kumimoji="1" lang="en-US" altLang="zh-CN" dirty="0">
                <a:solidFill>
                  <a:schemeClr val="bg1"/>
                </a:solidFill>
              </a:rPr>
              <a:t>》</a:t>
            </a:r>
            <a:r>
              <a:rPr kumimoji="1" lang="en-US" altLang="zh-TW" dirty="0">
                <a:solidFill>
                  <a:schemeClr val="bg1"/>
                </a:solidFill>
              </a:rPr>
              <a:t>-</a:t>
            </a:r>
            <a:r>
              <a:rPr kumimoji="1" lang="zh-TW" altLang="en-US" dirty="0">
                <a:solidFill>
                  <a:schemeClr val="bg1"/>
                </a:solidFill>
              </a:rPr>
              <a:t>毛加兴</a:t>
            </a:r>
            <a:endParaRPr kumimoji="1" lang="en-US" altLang="zh-TW" dirty="0">
              <a:solidFill>
                <a:schemeClr val="bg1"/>
              </a:solidFill>
            </a:endParaRPr>
          </a:p>
          <a:p>
            <a:r>
              <a:rPr kumimoji="1" lang="en-US" altLang="zh-CN" dirty="0">
                <a:solidFill>
                  <a:schemeClr val="bg1"/>
                </a:solidFill>
              </a:rPr>
              <a:t>《</a:t>
            </a:r>
            <a:r>
              <a:rPr kumimoji="1" lang="zh-TW" altLang="en-US" dirty="0">
                <a:solidFill>
                  <a:schemeClr val="bg1"/>
                </a:solidFill>
              </a:rPr>
              <a:t>形而上学与理想主义</a:t>
            </a:r>
            <a:r>
              <a:rPr kumimoji="1" lang="en-US" altLang="zh-CN" dirty="0">
                <a:solidFill>
                  <a:schemeClr val="bg1"/>
                </a:solidFill>
              </a:rPr>
              <a:t>》</a:t>
            </a:r>
            <a:r>
              <a:rPr kumimoji="1" lang="en-US" altLang="zh-TW" dirty="0">
                <a:solidFill>
                  <a:schemeClr val="bg1"/>
                </a:solidFill>
              </a:rPr>
              <a:t>--</a:t>
            </a:r>
            <a:r>
              <a:rPr kumimoji="1" lang="zh-TW" altLang="en-US" dirty="0">
                <a:solidFill>
                  <a:schemeClr val="bg1"/>
                </a:solidFill>
              </a:rPr>
              <a:t>刘森林</a:t>
            </a:r>
            <a:endParaRPr kumimoji="1" lang="en-US" altLang="zh-TW" dirty="0">
              <a:solidFill>
                <a:schemeClr val="bg1"/>
              </a:solidFill>
            </a:endParaRPr>
          </a:p>
          <a:p>
            <a:r>
              <a:rPr kumimoji="1" lang="zh-TW" altLang="en-US" dirty="0">
                <a:solidFill>
                  <a:schemeClr val="bg1"/>
                </a:solidFill>
              </a:rPr>
              <a:t>摘自百科</a:t>
            </a:r>
            <a:r>
              <a:rPr kumimoji="1" lang="zh-CN" altLang="en-US" dirty="0">
                <a:solidFill>
                  <a:schemeClr val="bg1"/>
                </a:solidFill>
              </a:rPr>
              <a:t>：</a:t>
            </a:r>
            <a:endParaRPr kumimoji="1" lang="en-US" altLang="zh-TW" dirty="0">
              <a:solidFill>
                <a:schemeClr val="bg1"/>
              </a:solidFill>
            </a:endParaRPr>
          </a:p>
          <a:p>
            <a:r>
              <a:rPr kumimoji="1" lang="zh-TW" altLang="en-US" dirty="0">
                <a:solidFill>
                  <a:schemeClr val="bg1"/>
                </a:solidFill>
              </a:rPr>
              <a:t>维基百科</a:t>
            </a:r>
            <a:r>
              <a:rPr kumimoji="1" lang="en-US" altLang="zh-CN" dirty="0">
                <a:solidFill>
                  <a:schemeClr val="bg1"/>
                </a:solidFill>
              </a:rPr>
              <a:t>-</a:t>
            </a:r>
            <a:r>
              <a:rPr kumimoji="1" lang="zh-CN" altLang="en-US" dirty="0">
                <a:solidFill>
                  <a:schemeClr val="bg1"/>
                </a:solidFill>
              </a:rPr>
              <a:t>“形上学”</a:t>
            </a:r>
            <a:endParaRPr kumimoji="1" lang="en-US" altLang="zh-CN" dirty="0">
              <a:solidFill>
                <a:schemeClr val="bg1"/>
              </a:solidFill>
            </a:endParaRPr>
          </a:p>
          <a:p>
            <a:r>
              <a:rPr kumimoji="1" lang="zh-CN" altLang="en-US" dirty="0">
                <a:solidFill>
                  <a:schemeClr val="bg1"/>
                </a:solidFill>
              </a:rPr>
              <a:t>百度百科</a:t>
            </a:r>
            <a:r>
              <a:rPr kumimoji="1" lang="en-US" altLang="zh-CN" dirty="0">
                <a:solidFill>
                  <a:schemeClr val="bg1"/>
                </a:solidFill>
              </a:rPr>
              <a:t>-</a:t>
            </a:r>
            <a:r>
              <a:rPr kumimoji="1" lang="zh-CN" altLang="en-US" dirty="0">
                <a:solidFill>
                  <a:schemeClr val="bg1"/>
                </a:solidFill>
              </a:rPr>
              <a:t>“形而上学”</a:t>
            </a:r>
            <a:endParaRPr kumimoji="1" lang="en-US" altLang="zh-CN" dirty="0">
              <a:solidFill>
                <a:schemeClr val="bg1"/>
              </a:solidFill>
            </a:endParaRPr>
          </a:p>
          <a:p>
            <a:r>
              <a:rPr kumimoji="1" lang="zh-CN" altLang="en-US" dirty="0">
                <a:solidFill>
                  <a:schemeClr val="bg1"/>
                </a:solidFill>
              </a:rPr>
              <a:t>百度百科</a:t>
            </a:r>
            <a:r>
              <a:rPr kumimoji="1" lang="en-US" altLang="zh-CN" dirty="0">
                <a:solidFill>
                  <a:schemeClr val="bg1"/>
                </a:solidFill>
              </a:rPr>
              <a:t>-</a:t>
            </a:r>
            <a:r>
              <a:rPr kumimoji="1" lang="zh-CN" altLang="en-US" dirty="0">
                <a:solidFill>
                  <a:schemeClr val="bg1"/>
                </a:solidFill>
              </a:rPr>
              <a:t>“形而下学”</a:t>
            </a:r>
            <a:endParaRPr kumimoji="1" lang="en-US" altLang="zh-CN" dirty="0">
              <a:solidFill>
                <a:schemeClr val="bg1"/>
              </a:solidFill>
            </a:endParaRPr>
          </a:p>
          <a:p>
            <a:r>
              <a:rPr kumimoji="1" lang="zh-CN" altLang="en-US" dirty="0">
                <a:solidFill>
                  <a:schemeClr val="bg1"/>
                </a:solidFill>
              </a:rPr>
              <a:t>书中内容引用：</a:t>
            </a:r>
            <a:endParaRPr kumimoji="1" lang="en-US" altLang="zh-CN" dirty="0">
              <a:solidFill>
                <a:schemeClr val="bg1"/>
              </a:solidFill>
            </a:endParaRPr>
          </a:p>
          <a:p>
            <a:r>
              <a:rPr kumimoji="1" lang="en-US" altLang="zh-CN" dirty="0">
                <a:solidFill>
                  <a:schemeClr val="bg1"/>
                </a:solidFill>
              </a:rPr>
              <a:t>《</a:t>
            </a:r>
            <a:r>
              <a:rPr kumimoji="1" lang="zh-CN" altLang="en-US" dirty="0">
                <a:solidFill>
                  <a:schemeClr val="bg1"/>
                </a:solidFill>
              </a:rPr>
              <a:t>形而上学</a:t>
            </a:r>
            <a:r>
              <a:rPr kumimoji="1" lang="en-US" altLang="zh-CN" dirty="0">
                <a:solidFill>
                  <a:schemeClr val="bg1"/>
                </a:solidFill>
              </a:rPr>
              <a:t>》-</a:t>
            </a:r>
            <a:r>
              <a:rPr kumimoji="1" lang="zh-CN" altLang="en-US" dirty="0">
                <a:solidFill>
                  <a:schemeClr val="bg1"/>
                </a:solidFill>
              </a:rPr>
              <a:t>亚里士多德</a:t>
            </a:r>
            <a:r>
              <a:rPr kumimoji="1" lang="en-US" altLang="zh-CN" dirty="0">
                <a:solidFill>
                  <a:schemeClr val="bg1"/>
                </a:solidFill>
              </a:rPr>
              <a:t>-</a:t>
            </a:r>
            <a:r>
              <a:rPr kumimoji="1" lang="zh-CN" altLang="en-US" dirty="0">
                <a:solidFill>
                  <a:schemeClr val="bg1"/>
                </a:solidFill>
              </a:rPr>
              <a:t>商印版</a:t>
            </a:r>
            <a:endParaRPr kumimoji="1" lang="en-US" altLang="zh-CN" dirty="0">
              <a:solidFill>
                <a:schemeClr val="bg1"/>
              </a:solidFill>
            </a:endParaRPr>
          </a:p>
          <a:p>
            <a:endParaRPr kumimoji="1" lang="en-US" altLang="zh-TW" dirty="0">
              <a:solidFill>
                <a:schemeClr val="bg1"/>
              </a:solidFill>
            </a:endParaRPr>
          </a:p>
          <a:p>
            <a:r>
              <a:rPr kumimoji="1" lang="zh-CN" altLang="en-US" dirty="0">
                <a:solidFill>
                  <a:schemeClr val="bg1"/>
                </a:solidFill>
              </a:rPr>
              <a:t>本文稿由</a:t>
            </a:r>
            <a:r>
              <a:rPr kumimoji="1" lang="en-US" altLang="zh-CN" dirty="0">
                <a:solidFill>
                  <a:schemeClr val="bg1"/>
                </a:solidFill>
              </a:rPr>
              <a:t>YIRI</a:t>
            </a:r>
            <a:r>
              <a:rPr kumimoji="1" lang="zh-CN" altLang="en-US" dirty="0">
                <a:solidFill>
                  <a:schemeClr val="bg1"/>
                </a:solidFill>
              </a:rPr>
              <a:t>编写！</a:t>
            </a:r>
            <a:endParaRPr kumimoji="1" lang="zh-TW" altLang="en-US" dirty="0">
              <a:solidFill>
                <a:schemeClr val="bg1"/>
              </a:solidFill>
            </a:endParaRPr>
          </a:p>
        </p:txBody>
      </p:sp>
      <p:sp>
        <p:nvSpPr>
          <p:cNvPr id="3" name="矩形 2">
            <a:extLst>
              <a:ext uri="{FF2B5EF4-FFF2-40B4-BE49-F238E27FC236}">
                <a16:creationId xmlns:a16="http://schemas.microsoft.com/office/drawing/2014/main" id="{8225AFD3-CFBE-7A47-81FC-CC85071E0576}"/>
              </a:ext>
            </a:extLst>
          </p:cNvPr>
          <p:cNvSpPr/>
          <p:nvPr/>
        </p:nvSpPr>
        <p:spPr>
          <a:xfrm>
            <a:off x="3351449" y="553156"/>
            <a:ext cx="5737468" cy="923330"/>
          </a:xfrm>
          <a:prstGeom prst="rect">
            <a:avLst/>
          </a:prstGeom>
          <a:noFill/>
        </p:spPr>
        <p:txBody>
          <a:bodyPr wrap="none" lIns="91440" tIns="45720" rIns="91440" bIns="45720">
            <a:spAutoFit/>
          </a:bodyPr>
          <a:lstStyle/>
          <a:p>
            <a:pPr algn="ctr"/>
            <a:r>
              <a:rPr lang="zh-TW"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感谢观看</a:t>
            </a:r>
            <a:r>
              <a:rPr lang="zh-CN"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！谢谢！</a:t>
            </a:r>
            <a:endParaRPr lang="zh-TW" alt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矩形 3">
            <a:extLst>
              <a:ext uri="{FF2B5EF4-FFF2-40B4-BE49-F238E27FC236}">
                <a16:creationId xmlns:a16="http://schemas.microsoft.com/office/drawing/2014/main" id="{A76FD7F9-4842-774A-9F57-E5AB2FE1A5DD}"/>
              </a:ext>
            </a:extLst>
          </p:cNvPr>
          <p:cNvSpPr/>
          <p:nvPr/>
        </p:nvSpPr>
        <p:spPr>
          <a:xfrm>
            <a:off x="474208" y="2505670"/>
            <a:ext cx="6417141" cy="923330"/>
          </a:xfrm>
          <a:prstGeom prst="rect">
            <a:avLst/>
          </a:prstGeom>
          <a:noFill/>
        </p:spPr>
        <p:txBody>
          <a:bodyPr wrap="none" lIns="91440" tIns="45720" rIns="91440" bIns="45720">
            <a:spAutoFit/>
          </a:bodyPr>
          <a:lstStyle/>
          <a:p>
            <a:pPr algn="ctr"/>
            <a:r>
              <a:rPr lang="zh-TW" alt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形而上学</a:t>
            </a:r>
            <a:r>
              <a:rPr lang="zh-CN" alt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，不如不学</a:t>
            </a:r>
            <a:endParaRPr lang="zh-TW" alt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6" name="圖片 5">
            <a:extLst>
              <a:ext uri="{FF2B5EF4-FFF2-40B4-BE49-F238E27FC236}">
                <a16:creationId xmlns:a16="http://schemas.microsoft.com/office/drawing/2014/main" id="{B11F4A93-9DAC-594A-994B-5ABF6831E6A4}"/>
              </a:ext>
            </a:extLst>
          </p:cNvPr>
          <p:cNvPicPr>
            <a:picLocks noChangeAspect="1"/>
          </p:cNvPicPr>
          <p:nvPr/>
        </p:nvPicPr>
        <p:blipFill>
          <a:blip r:embed="rId3"/>
          <a:stretch>
            <a:fillRect/>
          </a:stretch>
        </p:blipFill>
        <p:spPr>
          <a:xfrm>
            <a:off x="1784128" y="3793236"/>
            <a:ext cx="3797300" cy="2362200"/>
          </a:xfrm>
          <a:prstGeom prst="rect">
            <a:avLst/>
          </a:prstGeom>
        </p:spPr>
      </p:pic>
    </p:spTree>
    <p:extLst>
      <p:ext uri="{BB962C8B-B14F-4D97-AF65-F5344CB8AC3E}">
        <p14:creationId xmlns:p14="http://schemas.microsoft.com/office/powerpoint/2010/main" val="16606201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linds(horizontal)">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linds(horizont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blinds(horizontal)">
                                      <p:cBhvr>
                                        <p:cTn id="21" dur="500"/>
                                        <p:tgtEl>
                                          <p:spTgt spid="2">
                                            <p:txEl>
                                              <p:pRg st="0" end="0"/>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blinds(horizontal)">
                                      <p:cBhvr>
                                        <p:cTn id="24" dur="500"/>
                                        <p:tgtEl>
                                          <p:spTgt spid="2">
                                            <p:txEl>
                                              <p:pRg st="2" end="2"/>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blinds(horizontal)">
                                      <p:cBhvr>
                                        <p:cTn id="30" dur="500"/>
                                        <p:tgtEl>
                                          <p:spTgt spid="2">
                                            <p:txEl>
                                              <p:pRg st="4" end="4"/>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linds(horizontal)">
                                      <p:cBhvr>
                                        <p:cTn id="33" dur="500"/>
                                        <p:tgtEl>
                                          <p:spTgt spid="2">
                                            <p:txEl>
                                              <p:pRg st="5" end="5"/>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blinds(horizontal)">
                                      <p:cBhvr>
                                        <p:cTn id="36" dur="500"/>
                                        <p:tgtEl>
                                          <p:spTgt spid="2">
                                            <p:txEl>
                                              <p:pRg st="6" end="6"/>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blinds(horizontal)">
                                      <p:cBhvr>
                                        <p:cTn id="39" dur="500"/>
                                        <p:tgtEl>
                                          <p:spTgt spid="2">
                                            <p:txEl>
                                              <p:pRg st="7" end="7"/>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linds(horizontal)">
                                      <p:cBhvr>
                                        <p:cTn id="42" dur="500"/>
                                        <p:tgtEl>
                                          <p:spTgt spid="2">
                                            <p:txEl>
                                              <p:pRg st="8" end="8"/>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Effect transition="in" filter="blinds(horizontal)">
                                      <p:cBhvr>
                                        <p:cTn id="45" dur="500"/>
                                        <p:tgtEl>
                                          <p:spTgt spid="2">
                                            <p:txEl>
                                              <p:pRg st="9" end="9"/>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2">
                                            <p:txEl>
                                              <p:pRg st="10" end="10"/>
                                            </p:txEl>
                                          </p:spTgt>
                                        </p:tgtEl>
                                        <p:attrNameLst>
                                          <p:attrName>style.visibility</p:attrName>
                                        </p:attrNameLst>
                                      </p:cBhvr>
                                      <p:to>
                                        <p:strVal val="visible"/>
                                      </p:to>
                                    </p:set>
                                    <p:animEffect transition="in" filter="blinds(horizontal)">
                                      <p:cBhvr>
                                        <p:cTn id="48" dur="500"/>
                                        <p:tgtEl>
                                          <p:spTgt spid="2">
                                            <p:txEl>
                                              <p:pRg st="10" end="10"/>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animEffect transition="in" filter="blinds(horizontal)">
                                      <p:cBhvr>
                                        <p:cTn id="51"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738369-7D87-E14F-8625-D0E395A0F231}"/>
              </a:ext>
            </a:extLst>
          </p:cNvPr>
          <p:cNvSpPr>
            <a:spLocks noGrp="1"/>
          </p:cNvSpPr>
          <p:nvPr>
            <p:ph type="title"/>
          </p:nvPr>
        </p:nvSpPr>
        <p:spPr/>
        <p:txBody>
          <a:bodyPr/>
          <a:lstStyle/>
          <a:p>
            <a:r>
              <a:rPr lang="zh-TW" altLang="en-US" b="0" dirty="0">
                <a:solidFill>
                  <a:schemeClr val="tx1">
                    <a:lumMod val="10000"/>
                  </a:schemeClr>
                </a:solidFill>
              </a:rPr>
              <a:t>写下此文稿时我的想法</a:t>
            </a:r>
            <a:r>
              <a:rPr lang="zh-CN" altLang="en-US" b="0" dirty="0">
                <a:solidFill>
                  <a:schemeClr val="tx1">
                    <a:lumMod val="10000"/>
                  </a:schemeClr>
                </a:solidFill>
              </a:rPr>
              <a:t>！</a:t>
            </a:r>
            <a:endParaRPr lang="zh-TW" altLang="en-US" b="0" dirty="0">
              <a:solidFill>
                <a:schemeClr val="tx1">
                  <a:lumMod val="10000"/>
                </a:schemeClr>
              </a:solidFill>
            </a:endParaRPr>
          </a:p>
        </p:txBody>
      </p:sp>
      <p:sp>
        <p:nvSpPr>
          <p:cNvPr id="3" name="內容版面配置區 2">
            <a:extLst>
              <a:ext uri="{FF2B5EF4-FFF2-40B4-BE49-F238E27FC236}">
                <a16:creationId xmlns:a16="http://schemas.microsoft.com/office/drawing/2014/main" id="{7D7A9470-FD39-E448-BC94-EE3628AF3874}"/>
              </a:ext>
            </a:extLst>
          </p:cNvPr>
          <p:cNvSpPr>
            <a:spLocks noGrp="1"/>
          </p:cNvSpPr>
          <p:nvPr>
            <p:ph idx="1"/>
          </p:nvPr>
        </p:nvSpPr>
        <p:spPr>
          <a:xfrm>
            <a:off x="0" y="1902941"/>
            <a:ext cx="12192000" cy="4955059"/>
          </a:xfrm>
          <a:blipFill>
            <a:blip r:embed="rId2"/>
            <a:tile tx="0" ty="0" sx="100000" sy="100000" flip="none" algn="tl"/>
          </a:blipFill>
        </p:spPr>
        <p:txBody>
          <a:bodyPr>
            <a:normAutofit/>
          </a:bodyPr>
          <a:lstStyle/>
          <a:p>
            <a:r>
              <a:rPr lang="zh-TW" altLang="en-US" sz="2100" dirty="0">
                <a:solidFill>
                  <a:schemeClr val="bg1"/>
                </a:solidFill>
              </a:rPr>
              <a:t>从某种角度而言</a:t>
            </a:r>
            <a:r>
              <a:rPr lang="zh-CN" altLang="en-US" sz="2100" dirty="0">
                <a:solidFill>
                  <a:schemeClr val="bg1"/>
                </a:solidFill>
              </a:rPr>
              <a:t>，当哲学书出现在外语交流中的行为是不多见的。</a:t>
            </a:r>
            <a:r>
              <a:rPr lang="zh-TW" altLang="en-US" sz="2100" dirty="0">
                <a:solidFill>
                  <a:schemeClr val="bg1"/>
                </a:solidFill>
              </a:rPr>
              <a:t>也许是去年某些朋友将自己阅读的希腊书籍译为中文译本的时</a:t>
            </a:r>
            <a:r>
              <a:rPr lang="zh-CN" altLang="en-US" sz="2100" dirty="0">
                <a:solidFill>
                  <a:schemeClr val="bg1"/>
                </a:solidFill>
              </a:rPr>
              <a:t>，给了我这样的想法。虽说很多西方哲学译本语法错误很多，再者一门语言的学习过程中，从文化角度，哲学可见其语言的使用者的思维以及一门语言经过岁月的传承。</a:t>
            </a:r>
          </a:p>
          <a:p>
            <a:r>
              <a:rPr lang="zh-CN" altLang="en-US" sz="2100" dirty="0">
                <a:solidFill>
                  <a:schemeClr val="bg1"/>
                </a:solidFill>
              </a:rPr>
              <a:t>我</a:t>
            </a:r>
            <a:r>
              <a:rPr lang="zh-TW" altLang="en-US" sz="2100" dirty="0">
                <a:solidFill>
                  <a:schemeClr val="bg1"/>
                </a:solidFill>
              </a:rPr>
              <a:t>现无能力将其他语言文学译为母语</a:t>
            </a:r>
            <a:r>
              <a:rPr lang="zh-CN" altLang="en-US" sz="2100" dirty="0">
                <a:solidFill>
                  <a:schemeClr val="bg1"/>
                </a:solidFill>
              </a:rPr>
              <a:t>。但语言的学习是</a:t>
            </a:r>
            <a:r>
              <a:rPr lang="zh-TW" altLang="en-US" sz="2100" dirty="0">
                <a:solidFill>
                  <a:schemeClr val="bg1"/>
                </a:solidFill>
              </a:rPr>
              <a:t>一个长久化过程</a:t>
            </a:r>
            <a:r>
              <a:rPr lang="zh-CN" altLang="en-US" sz="2100" dirty="0">
                <a:solidFill>
                  <a:schemeClr val="bg1"/>
                </a:solidFill>
              </a:rPr>
              <a:t>与积累。</a:t>
            </a:r>
          </a:p>
          <a:p>
            <a:r>
              <a:rPr lang="zh-CN" altLang="en-US" sz="2100" dirty="0">
                <a:solidFill>
                  <a:schemeClr val="bg1"/>
                </a:solidFill>
              </a:rPr>
              <a:t>如有人问我为何中国的传统文学，传统思想文化都未学精，而去做西方化的哲学</a:t>
            </a:r>
            <a:r>
              <a:rPr lang="zh-TW" altLang="en-US" sz="2100" dirty="0">
                <a:solidFill>
                  <a:schemeClr val="bg1"/>
                </a:solidFill>
              </a:rPr>
              <a:t>论作</a:t>
            </a:r>
            <a:r>
              <a:rPr lang="zh-CN" altLang="en-US" sz="2100" dirty="0">
                <a:solidFill>
                  <a:schemeClr val="bg1"/>
                </a:solidFill>
              </a:rPr>
              <a:t>。这样真的好吗？我宁愿回答他，哲学的确是隐喻地，但不同的作品，不同的读者，有不同的哈姆雷特。</a:t>
            </a:r>
          </a:p>
        </p:txBody>
      </p:sp>
    </p:spTree>
    <p:extLst>
      <p:ext uri="{BB962C8B-B14F-4D97-AF65-F5344CB8AC3E}">
        <p14:creationId xmlns:p14="http://schemas.microsoft.com/office/powerpoint/2010/main" val="28946106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8145FAB1-0C6B-F440-B5B7-5273DEDF7183}"/>
              </a:ext>
            </a:extLst>
          </p:cNvPr>
          <p:cNvSpPr>
            <a:spLocks noGrp="1"/>
          </p:cNvSpPr>
          <p:nvPr>
            <p:ph type="body" orient="vert" idx="1"/>
          </p:nvPr>
        </p:nvSpPr>
        <p:spPr>
          <a:xfrm>
            <a:off x="4063699" y="446089"/>
            <a:ext cx="3495826" cy="5450340"/>
          </a:xfrm>
        </p:spPr>
        <p:txBody>
          <a:bodyPr>
            <a:normAutofit fontScale="92500"/>
          </a:bodyPr>
          <a:lstStyle/>
          <a:p>
            <a:r>
              <a:rPr lang="en-US" altLang="zh-TW" sz="2100" i="0" u="none" strike="noStrike" dirty="0">
                <a:solidFill>
                  <a:schemeClr val="bg1"/>
                </a:solidFill>
                <a:effectLst/>
                <a:latin typeface="+mj-ea"/>
                <a:ea typeface="+mj-ea"/>
              </a:rPr>
              <a:t>《</a:t>
            </a:r>
            <a:r>
              <a:rPr lang="zh-TW" altLang="en-US" sz="2100" b="1" i="0" u="none" strike="noStrike" dirty="0">
                <a:solidFill>
                  <a:schemeClr val="bg1"/>
                </a:solidFill>
                <a:effectLst/>
                <a:highlight>
                  <a:srgbClr val="FFFF00"/>
                </a:highlight>
                <a:latin typeface="+mj-ea"/>
                <a:ea typeface="+mj-ea"/>
              </a:rPr>
              <a:t>形而上学</a:t>
            </a:r>
            <a:r>
              <a:rPr lang="en-US" altLang="zh-TW" sz="2100" i="0" u="none" strike="noStrike" dirty="0">
                <a:solidFill>
                  <a:schemeClr val="bg1"/>
                </a:solidFill>
                <a:effectLst/>
                <a:latin typeface="+mj-ea"/>
                <a:ea typeface="+mj-ea"/>
              </a:rPr>
              <a:t>》</a:t>
            </a:r>
            <a:r>
              <a:rPr lang="zh-TW" altLang="en-US" sz="2100" i="0" u="none" strike="noStrike" dirty="0">
                <a:solidFill>
                  <a:schemeClr val="bg1"/>
                </a:solidFill>
                <a:effectLst/>
                <a:latin typeface="+mj-ea"/>
                <a:ea typeface="+mj-ea"/>
              </a:rPr>
              <a:t>是</a:t>
            </a:r>
            <a:r>
              <a:rPr lang="zh-TW" altLang="en-US" sz="2100" b="1" i="0" u="none" strike="noStrike" dirty="0">
                <a:solidFill>
                  <a:schemeClr val="bg1"/>
                </a:solidFill>
                <a:effectLst/>
                <a:highlight>
                  <a:srgbClr val="FFFF00"/>
                </a:highlight>
                <a:latin typeface="+mj-ea"/>
                <a:ea typeface="+mj-ea"/>
              </a:rPr>
              <a:t>亚里士多德</a:t>
            </a:r>
            <a:r>
              <a:rPr lang="zh-TW" altLang="en-US" sz="2100" i="0" u="none" strike="noStrike" dirty="0">
                <a:solidFill>
                  <a:schemeClr val="bg1"/>
                </a:solidFill>
                <a:effectLst/>
                <a:latin typeface="+mj-ea"/>
                <a:ea typeface="+mj-ea"/>
              </a:rPr>
              <a:t>在公元前</a:t>
            </a:r>
            <a:r>
              <a:rPr lang="en-US" altLang="zh-TW" sz="2100" i="0" u="none" strike="noStrike" dirty="0">
                <a:solidFill>
                  <a:schemeClr val="bg1"/>
                </a:solidFill>
                <a:effectLst/>
                <a:latin typeface="+mj-ea"/>
                <a:ea typeface="+mj-ea"/>
              </a:rPr>
              <a:t>335</a:t>
            </a:r>
            <a:r>
              <a:rPr lang="zh-TW" altLang="en-US" sz="2100" i="0" u="none" strike="noStrike" dirty="0">
                <a:solidFill>
                  <a:schemeClr val="bg1"/>
                </a:solidFill>
                <a:effectLst/>
                <a:latin typeface="+mj-ea"/>
                <a:ea typeface="+mj-ea"/>
              </a:rPr>
              <a:t>年的重要著作，奠定了当时西方思想理论。二十世纪，形而上学成为</a:t>
            </a:r>
            <a:r>
              <a:rPr lang="zh-TW" altLang="en-US" sz="2100" b="1" i="0" u="none" strike="noStrike" dirty="0">
                <a:solidFill>
                  <a:schemeClr val="bg1"/>
                </a:solidFill>
                <a:effectLst/>
                <a:highlight>
                  <a:srgbClr val="FFFF00"/>
                </a:highlight>
                <a:latin typeface="+mj-ea"/>
                <a:ea typeface="+mj-ea"/>
              </a:rPr>
              <a:t>逻辑实证论者</a:t>
            </a:r>
            <a:r>
              <a:rPr lang="zh-TW" altLang="en-US" sz="2100" i="0" u="none" strike="noStrike" dirty="0">
                <a:solidFill>
                  <a:schemeClr val="bg1"/>
                </a:solidFill>
                <a:effectLst/>
                <a:latin typeface="+mj-ea"/>
                <a:ea typeface="+mj-ea"/>
              </a:rPr>
              <a:t>们争论的议题</a:t>
            </a:r>
            <a:r>
              <a:rPr lang="zh-CN" altLang="en-US" sz="2100" i="0" u="none" strike="noStrike" dirty="0">
                <a:solidFill>
                  <a:schemeClr val="bg1"/>
                </a:solidFill>
                <a:effectLst/>
                <a:latin typeface="+mj-ea"/>
                <a:ea typeface="+mj-ea"/>
              </a:rPr>
              <a:t>。</a:t>
            </a:r>
            <a:endParaRPr lang="en-US" altLang="zh-CN" sz="2100" i="0" u="none" strike="noStrike" dirty="0">
              <a:solidFill>
                <a:schemeClr val="bg1"/>
              </a:solidFill>
              <a:effectLst/>
              <a:latin typeface="+mj-ea"/>
              <a:ea typeface="+mj-ea"/>
            </a:endParaRPr>
          </a:p>
          <a:p>
            <a:r>
              <a:rPr lang="zh-TW" altLang="en-US" sz="2100" i="0" u="none" strike="noStrike" dirty="0">
                <a:solidFill>
                  <a:schemeClr val="bg1"/>
                </a:solidFill>
                <a:effectLst/>
                <a:latin typeface="+mj-ea"/>
                <a:ea typeface="+mj-ea"/>
              </a:rPr>
              <a:t>提出形而上学是用</a:t>
            </a:r>
            <a:r>
              <a:rPr lang="zh-TW" altLang="en-US" sz="2100" b="1" i="0" u="sng" strike="noStrike" dirty="0">
                <a:solidFill>
                  <a:schemeClr val="bg1"/>
                </a:solidFill>
                <a:effectLst/>
                <a:latin typeface="+mj-ea"/>
                <a:ea typeface="+mj-ea"/>
              </a:rPr>
              <a:t>孤立</a:t>
            </a:r>
            <a:r>
              <a:rPr lang="zh-TW" altLang="en-US" sz="2100" i="0" u="sng" strike="noStrike" dirty="0">
                <a:solidFill>
                  <a:schemeClr val="bg1"/>
                </a:solidFill>
                <a:effectLst/>
                <a:latin typeface="+mj-ea"/>
                <a:ea typeface="+mj-ea"/>
              </a:rPr>
              <a:t>、</a:t>
            </a:r>
            <a:r>
              <a:rPr lang="zh-TW" altLang="en-US" sz="2100" b="1" i="0" u="sng" strike="noStrike" dirty="0">
                <a:solidFill>
                  <a:schemeClr val="bg1"/>
                </a:solidFill>
                <a:effectLst/>
                <a:latin typeface="+mj-ea"/>
                <a:ea typeface="+mj-ea"/>
              </a:rPr>
              <a:t>静止</a:t>
            </a:r>
            <a:r>
              <a:rPr lang="zh-TW" altLang="en-US" sz="2100" i="0" u="sng" strike="noStrike" dirty="0">
                <a:solidFill>
                  <a:schemeClr val="bg1"/>
                </a:solidFill>
                <a:effectLst/>
                <a:latin typeface="+mj-ea"/>
                <a:ea typeface="+mj-ea"/>
              </a:rPr>
              <a:t>、</a:t>
            </a:r>
            <a:r>
              <a:rPr lang="zh-TW" altLang="en-US" sz="2100" b="1" i="0" u="sng" strike="noStrike" dirty="0">
                <a:solidFill>
                  <a:schemeClr val="bg1"/>
                </a:solidFill>
                <a:effectLst/>
                <a:latin typeface="+mj-ea"/>
                <a:ea typeface="+mj-ea"/>
              </a:rPr>
              <a:t>片面</a:t>
            </a:r>
            <a:r>
              <a:rPr lang="zh-TW" altLang="en-US" sz="2100" i="0" u="none" strike="noStrike" dirty="0">
                <a:solidFill>
                  <a:schemeClr val="bg1"/>
                </a:solidFill>
                <a:effectLst/>
                <a:latin typeface="+mj-ea"/>
                <a:ea typeface="+mj-ea"/>
              </a:rPr>
              <a:t>的观点观察世界的</a:t>
            </a:r>
            <a:r>
              <a:rPr lang="zh-TW" altLang="en-US" sz="2100" b="1" i="0" u="sng" strike="noStrike" dirty="0">
                <a:solidFill>
                  <a:schemeClr val="bg1"/>
                </a:solidFill>
                <a:effectLst/>
                <a:latin typeface="+mj-ea"/>
                <a:ea typeface="+mj-ea"/>
              </a:rPr>
              <a:t>思维方式 </a:t>
            </a:r>
            <a:r>
              <a:rPr lang="zh-TW" altLang="en-US" sz="2100" i="0" u="none" strike="noStrike" dirty="0">
                <a:solidFill>
                  <a:schemeClr val="bg1"/>
                </a:solidFill>
                <a:effectLst/>
                <a:latin typeface="+mj-ea"/>
                <a:ea typeface="+mj-ea"/>
              </a:rPr>
              <a:t>。</a:t>
            </a:r>
            <a:endParaRPr lang="zh-CN" altLang="en-US" sz="2100" i="0" u="none" strike="noStrike" dirty="0">
              <a:solidFill>
                <a:schemeClr val="bg1"/>
              </a:solidFill>
              <a:effectLst/>
              <a:latin typeface="+mj-ea"/>
              <a:ea typeface="+mj-ea"/>
            </a:endParaRPr>
          </a:p>
          <a:p>
            <a:r>
              <a:rPr lang="zh-TW" altLang="en-US" sz="2100" i="0" u="none" strike="noStrike" dirty="0">
                <a:solidFill>
                  <a:schemeClr val="bg1"/>
                </a:solidFill>
                <a:effectLst/>
                <a:latin typeface="+mj-ea"/>
                <a:ea typeface="+mj-ea"/>
              </a:rPr>
              <a:t>形而上学是指对</a:t>
            </a:r>
            <a:r>
              <a:rPr lang="zh-TW" altLang="en-US" sz="2100" b="1" i="0" u="none" strike="noStrike" dirty="0">
                <a:solidFill>
                  <a:schemeClr val="bg1"/>
                </a:solidFill>
                <a:effectLst/>
                <a:latin typeface="+mj-ea"/>
                <a:ea typeface="+mj-ea"/>
              </a:rPr>
              <a:t>世界本质</a:t>
            </a:r>
            <a:r>
              <a:rPr lang="zh-TW" altLang="en-US" sz="2100" i="0" u="none" strike="noStrike" dirty="0">
                <a:solidFill>
                  <a:schemeClr val="bg1"/>
                </a:solidFill>
                <a:effectLst/>
                <a:latin typeface="+mj-ea"/>
                <a:ea typeface="+mj-ea"/>
              </a:rPr>
              <a:t>的研究，即研究一切存在者，一切现象（尤其指</a:t>
            </a:r>
            <a:r>
              <a:rPr lang="zh-TW" altLang="en-US" sz="2100" b="1" i="0" u="none" strike="noStrike" dirty="0">
                <a:solidFill>
                  <a:schemeClr val="bg1"/>
                </a:solidFill>
                <a:effectLst/>
                <a:highlight>
                  <a:srgbClr val="FFFF00"/>
                </a:highlight>
                <a:latin typeface="+mj-ea"/>
                <a:ea typeface="+mj-ea"/>
              </a:rPr>
              <a:t>抽象概念</a:t>
            </a:r>
            <a:r>
              <a:rPr lang="zh-TW" altLang="en-US" sz="2100" i="0" u="none" strike="noStrike" dirty="0">
                <a:solidFill>
                  <a:schemeClr val="bg1"/>
                </a:solidFill>
                <a:effectLst/>
                <a:latin typeface="+mj-ea"/>
                <a:ea typeface="+mj-ea"/>
              </a:rPr>
              <a:t>）的原因及本源。</a:t>
            </a:r>
            <a:r>
              <a:rPr lang="zh-CN" altLang="en-US" sz="2100" i="0" u="none" strike="noStrike" dirty="0">
                <a:solidFill>
                  <a:schemeClr val="bg1"/>
                </a:solidFill>
                <a:effectLst/>
                <a:latin typeface="+mj-ea"/>
                <a:ea typeface="+mj-ea"/>
              </a:rPr>
              <a:t>（</a:t>
            </a:r>
            <a:r>
              <a:rPr lang="zh-CN" altLang="en-US" sz="2100" dirty="0">
                <a:solidFill>
                  <a:schemeClr val="bg1"/>
                </a:solidFill>
                <a:latin typeface="+mj-ea"/>
                <a:ea typeface="+mj-ea"/>
              </a:rPr>
              <a:t>属于</a:t>
            </a:r>
            <a:r>
              <a:rPr lang="zh-CN" altLang="en-US" sz="2100" b="1" dirty="0">
                <a:solidFill>
                  <a:schemeClr val="bg1"/>
                </a:solidFill>
                <a:highlight>
                  <a:srgbClr val="FFFF00"/>
                </a:highlight>
                <a:latin typeface="+mj-ea"/>
                <a:ea typeface="+mj-ea"/>
              </a:rPr>
              <a:t>存在主义</a:t>
            </a:r>
            <a:r>
              <a:rPr lang="zh-CN" altLang="en-US" sz="2100" dirty="0">
                <a:solidFill>
                  <a:schemeClr val="bg1"/>
                </a:solidFill>
                <a:latin typeface="+mj-ea"/>
                <a:ea typeface="+mj-ea"/>
              </a:rPr>
              <a:t>）</a:t>
            </a:r>
            <a:endParaRPr lang="en-US" altLang="zh-CN" sz="2100" dirty="0">
              <a:solidFill>
                <a:schemeClr val="bg1"/>
              </a:solidFill>
              <a:latin typeface="+mj-ea"/>
              <a:ea typeface="+mj-ea"/>
            </a:endParaRPr>
          </a:p>
          <a:p>
            <a:r>
              <a:rPr lang="zh-CN" altLang="en-US" sz="2100" dirty="0">
                <a:solidFill>
                  <a:schemeClr val="bg1"/>
                </a:solidFill>
                <a:latin typeface="+mj-ea"/>
                <a:ea typeface="+mj-ea"/>
              </a:rPr>
              <a:t>属于</a:t>
            </a:r>
            <a:r>
              <a:rPr lang="zh-CN" altLang="en-US" sz="2100" dirty="0">
                <a:solidFill>
                  <a:schemeClr val="bg1"/>
                </a:solidFill>
                <a:highlight>
                  <a:srgbClr val="FFFF00"/>
                </a:highlight>
                <a:latin typeface="+mj-ea"/>
                <a:ea typeface="+mj-ea"/>
              </a:rPr>
              <a:t>西方哲学</a:t>
            </a:r>
            <a:r>
              <a:rPr lang="zh-CN" altLang="en-US" sz="2100" dirty="0">
                <a:solidFill>
                  <a:schemeClr val="bg1"/>
                </a:solidFill>
                <a:latin typeface="+mj-ea"/>
                <a:ea typeface="+mj-ea"/>
              </a:rPr>
              <a:t>的分支。</a:t>
            </a:r>
          </a:p>
          <a:p>
            <a:endParaRPr lang="zh-TW" altLang="en-US" sz="2100" dirty="0">
              <a:solidFill>
                <a:schemeClr val="bg1"/>
              </a:solidFill>
              <a:latin typeface="+mj-ea"/>
              <a:ea typeface="+mj-ea"/>
            </a:endParaRPr>
          </a:p>
        </p:txBody>
      </p:sp>
      <p:pic>
        <p:nvPicPr>
          <p:cNvPr id="4" name="圖片 4">
            <a:extLst>
              <a:ext uri="{FF2B5EF4-FFF2-40B4-BE49-F238E27FC236}">
                <a16:creationId xmlns:a16="http://schemas.microsoft.com/office/drawing/2014/main" id="{358B9AF2-8E93-C944-888C-5158EC6732B2}"/>
              </a:ext>
            </a:extLst>
          </p:cNvPr>
          <p:cNvPicPr>
            <a:picLocks noChangeAspect="1"/>
          </p:cNvPicPr>
          <p:nvPr/>
        </p:nvPicPr>
        <p:blipFill>
          <a:blip r:embed="rId3"/>
          <a:stretch>
            <a:fillRect/>
          </a:stretch>
        </p:blipFill>
        <p:spPr>
          <a:xfrm>
            <a:off x="8191197" y="446089"/>
            <a:ext cx="3495826" cy="5070105"/>
          </a:xfrm>
          <a:prstGeom prst="rect">
            <a:avLst/>
          </a:prstGeom>
        </p:spPr>
      </p:pic>
      <p:sp>
        <p:nvSpPr>
          <p:cNvPr id="5" name="文字方塊 4">
            <a:extLst>
              <a:ext uri="{FF2B5EF4-FFF2-40B4-BE49-F238E27FC236}">
                <a16:creationId xmlns:a16="http://schemas.microsoft.com/office/drawing/2014/main" id="{13C6DDD5-7653-3E4F-89AA-C5BB1E37A262}"/>
              </a:ext>
            </a:extLst>
          </p:cNvPr>
          <p:cNvSpPr txBox="1"/>
          <p:nvPr/>
        </p:nvSpPr>
        <p:spPr>
          <a:xfrm>
            <a:off x="504977" y="673100"/>
            <a:ext cx="3495825" cy="1477328"/>
          </a:xfrm>
          <a:prstGeom prst="rect">
            <a:avLst/>
          </a:prstGeom>
          <a:noFill/>
        </p:spPr>
        <p:txBody>
          <a:bodyPr wrap="square" rtlCol="0">
            <a:spAutoFit/>
          </a:bodyPr>
          <a:lstStyle/>
          <a:p>
            <a:pPr algn="l"/>
            <a:r>
              <a:rPr lang="zh-TW" altLang="en-US" b="1" i="0" u="none" strike="noStrike" dirty="0">
                <a:solidFill>
                  <a:schemeClr val="bg1"/>
                </a:solidFill>
                <a:effectLst/>
                <a:latin typeface="arial" panose="020B0604020202020204" pitchFamily="34" charset="0"/>
              </a:rPr>
              <a:t>形而上学的主要问题包括：世界的</a:t>
            </a:r>
            <a:r>
              <a:rPr lang="zh-TW" altLang="en-US" b="1" i="0" u="none" strike="noStrike" dirty="0">
                <a:solidFill>
                  <a:schemeClr val="bg1"/>
                </a:solidFill>
                <a:effectLst/>
                <a:highlight>
                  <a:srgbClr val="FFFF00"/>
                </a:highlight>
                <a:latin typeface="arial" panose="020B0604020202020204" pitchFamily="34" charset="0"/>
              </a:rPr>
              <a:t>本原</a:t>
            </a:r>
            <a:r>
              <a:rPr lang="zh-TW" altLang="en-US" b="1" i="0" u="none" strike="noStrike" dirty="0">
                <a:solidFill>
                  <a:schemeClr val="bg1"/>
                </a:solidFill>
                <a:effectLst/>
                <a:latin typeface="arial" panose="020B0604020202020204" pitchFamily="34" charset="0"/>
              </a:rPr>
              <a:t>是什么，灵魂是否存在，</a:t>
            </a:r>
            <a:r>
              <a:rPr lang="zh-TW" altLang="en-US" b="1" i="0" u="sng" strike="noStrike" dirty="0">
                <a:solidFill>
                  <a:schemeClr val="bg1"/>
                </a:solidFill>
                <a:effectLst/>
                <a:latin typeface="arial" panose="020B0604020202020204" pitchFamily="34" charset="0"/>
              </a:rPr>
              <a:t>自由意志，</a:t>
            </a:r>
            <a:r>
              <a:rPr lang="zh-TW" altLang="en-US" b="1" u="sng" dirty="0">
                <a:solidFill>
                  <a:schemeClr val="bg1"/>
                </a:solidFill>
                <a:latin typeface="arial" panose="020B0604020202020204" pitchFamily="34" charset="0"/>
              </a:rPr>
              <a:t>因果关系</a:t>
            </a:r>
            <a:r>
              <a:rPr lang="zh-TW" altLang="en-US" b="1" i="0" u="none" strike="noStrike" dirty="0">
                <a:solidFill>
                  <a:schemeClr val="bg1"/>
                </a:solidFill>
                <a:effectLst/>
                <a:latin typeface="arial" panose="020B0604020202020204" pitchFamily="34" charset="0"/>
              </a:rPr>
              <a:t>等</a:t>
            </a:r>
            <a:endParaRPr lang="en-US" altLang="zh-TW" b="1" i="0" u="none" strike="noStrike" dirty="0">
              <a:solidFill>
                <a:schemeClr val="bg1"/>
              </a:solidFill>
              <a:effectLst/>
              <a:latin typeface="arial" panose="020B0604020202020204" pitchFamily="34" charset="0"/>
            </a:endParaRPr>
          </a:p>
          <a:p>
            <a:pPr algn="l"/>
            <a:r>
              <a:rPr lang="zh-TW" altLang="en-US" b="1" dirty="0">
                <a:solidFill>
                  <a:schemeClr val="bg1"/>
                </a:solidFill>
                <a:latin typeface="arial" panose="020B0604020202020204" pitchFamily="34" charset="0"/>
              </a:rPr>
              <a:t>事物为何存在，被称为“第一哲学”</a:t>
            </a:r>
            <a:endParaRPr lang="zh-TW" altLang="en-US" b="1" dirty="0">
              <a:solidFill>
                <a:schemeClr val="bg1"/>
              </a:solidFill>
            </a:endParaRPr>
          </a:p>
        </p:txBody>
      </p:sp>
      <p:sp>
        <p:nvSpPr>
          <p:cNvPr id="6" name="文字方塊 5">
            <a:extLst>
              <a:ext uri="{FF2B5EF4-FFF2-40B4-BE49-F238E27FC236}">
                <a16:creationId xmlns:a16="http://schemas.microsoft.com/office/drawing/2014/main" id="{E7866FD0-D391-884D-9A25-62453F3A46C4}"/>
              </a:ext>
            </a:extLst>
          </p:cNvPr>
          <p:cNvSpPr txBox="1"/>
          <p:nvPr/>
        </p:nvSpPr>
        <p:spPr>
          <a:xfrm>
            <a:off x="348267" y="4419101"/>
            <a:ext cx="3809244" cy="1477328"/>
          </a:xfrm>
          <a:prstGeom prst="rect">
            <a:avLst/>
          </a:prstGeom>
          <a:noFill/>
        </p:spPr>
        <p:txBody>
          <a:bodyPr wrap="square" rtlCol="0">
            <a:spAutoFit/>
          </a:bodyPr>
          <a:lstStyle/>
          <a:p>
            <a:pPr algn="l"/>
            <a:r>
              <a:rPr lang="zh-TW" altLang="en-US" b="1" dirty="0">
                <a:solidFill>
                  <a:schemeClr val="bg1"/>
                </a:solidFill>
              </a:rPr>
              <a:t>而我们此次</a:t>
            </a:r>
            <a:r>
              <a:rPr lang="zh-CN" altLang="en-US" b="1" dirty="0">
                <a:solidFill>
                  <a:schemeClr val="bg1"/>
                </a:solidFill>
              </a:rPr>
              <a:t>，</a:t>
            </a:r>
            <a:r>
              <a:rPr lang="zh-TW" altLang="en-US" b="1" dirty="0">
                <a:solidFill>
                  <a:schemeClr val="bg1"/>
                </a:solidFill>
              </a:rPr>
              <a:t>仅节选</a:t>
            </a:r>
            <a:r>
              <a:rPr lang="zh-CN" altLang="en-US" b="1" dirty="0">
                <a:solidFill>
                  <a:schemeClr val="bg1"/>
                </a:solidFill>
              </a:rPr>
              <a:t> 三章的 阐述 引申话题</a:t>
            </a:r>
            <a:endParaRPr lang="en-US" altLang="zh-CN" b="1" dirty="0">
              <a:solidFill>
                <a:schemeClr val="bg1"/>
              </a:solidFill>
            </a:endParaRPr>
          </a:p>
          <a:p>
            <a:pPr algn="l"/>
            <a:endParaRPr lang="en-US" altLang="zh-TW" b="1" dirty="0">
              <a:solidFill>
                <a:schemeClr val="bg1"/>
              </a:solidFill>
            </a:endParaRPr>
          </a:p>
          <a:p>
            <a:pPr algn="l"/>
            <a:r>
              <a:rPr lang="zh-CN" altLang="en-US" b="1" dirty="0">
                <a:solidFill>
                  <a:schemeClr val="bg1"/>
                </a:solidFill>
              </a:rPr>
              <a:t>我尽量在不修改商印版译本内容上做出自己的理解与补充！</a:t>
            </a:r>
            <a:endParaRPr lang="zh-TW" altLang="en-US" b="1" dirty="0">
              <a:solidFill>
                <a:schemeClr val="bg1"/>
              </a:solidFill>
            </a:endParaRPr>
          </a:p>
        </p:txBody>
      </p:sp>
    </p:spTree>
    <p:extLst>
      <p:ext uri="{BB962C8B-B14F-4D97-AF65-F5344CB8AC3E}">
        <p14:creationId xmlns:p14="http://schemas.microsoft.com/office/powerpoint/2010/main" val="25908802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34CF539A-4DC4-9943-8A5C-849406AF0DFA}"/>
              </a:ext>
            </a:extLst>
          </p:cNvPr>
          <p:cNvSpPr>
            <a:spLocks noGrp="1"/>
          </p:cNvSpPr>
          <p:nvPr>
            <p:ph type="title"/>
          </p:nvPr>
        </p:nvSpPr>
        <p:spPr>
          <a:xfrm>
            <a:off x="1083734" y="993005"/>
            <a:ext cx="1338190" cy="481914"/>
          </a:xfrm>
        </p:spPr>
        <p:txBody>
          <a:bodyPr/>
          <a:lstStyle/>
          <a:p>
            <a:r>
              <a:rPr lang="zh-TW" altLang="en-US" sz="3000" dirty="0">
                <a:solidFill>
                  <a:schemeClr val="bg1"/>
                </a:solidFill>
              </a:rPr>
              <a:t>章节</a:t>
            </a:r>
            <a:r>
              <a:rPr lang="zh-TW" altLang="en-US" sz="3000" dirty="0">
                <a:solidFill>
                  <a:schemeClr val="bg1"/>
                </a:solidFill>
                <a:latin typeface="+mj-ea"/>
              </a:rPr>
              <a:t>一</a:t>
            </a:r>
          </a:p>
        </p:txBody>
      </p:sp>
      <p:graphicFrame>
        <p:nvGraphicFramePr>
          <p:cNvPr id="9" name="內容版面配置區 8">
            <a:extLst>
              <a:ext uri="{FF2B5EF4-FFF2-40B4-BE49-F238E27FC236}">
                <a16:creationId xmlns:a16="http://schemas.microsoft.com/office/drawing/2014/main" id="{E0AD5126-03DF-3246-9596-95391B1240CD}"/>
              </a:ext>
            </a:extLst>
          </p:cNvPr>
          <p:cNvGraphicFramePr>
            <a:graphicFrameLocks noGrp="1"/>
          </p:cNvGraphicFramePr>
          <p:nvPr>
            <p:ph idx="1"/>
            <p:extLst>
              <p:ext uri="{D42A27DB-BD31-4B8C-83A1-F6EECF244321}">
                <p14:modId xmlns:p14="http://schemas.microsoft.com/office/powerpoint/2010/main" val="22464720"/>
              </p:ext>
            </p:extLst>
          </p:nvPr>
        </p:nvGraphicFramePr>
        <p:xfrm>
          <a:off x="5380939" y="446088"/>
          <a:ext cx="5276908" cy="5414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文字版面配置區 6">
            <a:extLst>
              <a:ext uri="{FF2B5EF4-FFF2-40B4-BE49-F238E27FC236}">
                <a16:creationId xmlns:a16="http://schemas.microsoft.com/office/drawing/2014/main" id="{E37D3A6F-6198-164D-A0BC-EE4E8C5B4BC6}"/>
              </a:ext>
            </a:extLst>
          </p:cNvPr>
          <p:cNvSpPr>
            <a:spLocks noGrp="1"/>
          </p:cNvSpPr>
          <p:nvPr>
            <p:ph type="body" sz="half" idx="2"/>
          </p:nvPr>
        </p:nvSpPr>
        <p:spPr>
          <a:xfrm>
            <a:off x="1083734" y="3429000"/>
            <a:ext cx="3498776" cy="1790736"/>
          </a:xfrm>
        </p:spPr>
        <p:txBody>
          <a:bodyPr>
            <a:noAutofit/>
          </a:bodyPr>
          <a:lstStyle/>
          <a:p>
            <a:r>
              <a:rPr lang="zh-TW" altLang="en-US" sz="2800" dirty="0">
                <a:solidFill>
                  <a:schemeClr val="bg1"/>
                </a:solidFill>
                <a:latin typeface="+mn-ea"/>
              </a:rPr>
              <a:t>卷首</a:t>
            </a:r>
            <a:endParaRPr lang="en-US" altLang="zh-TW" sz="2800" dirty="0">
              <a:solidFill>
                <a:schemeClr val="bg1"/>
              </a:solidFill>
              <a:latin typeface="+mn-ea"/>
            </a:endParaRPr>
          </a:p>
          <a:p>
            <a:r>
              <a:rPr lang="zh-TW" altLang="en-US" sz="2800" b="1" dirty="0">
                <a:solidFill>
                  <a:schemeClr val="bg1"/>
                </a:solidFill>
                <a:latin typeface="+mn-ea"/>
              </a:rPr>
              <a:t>简述人类的</a:t>
            </a:r>
            <a:r>
              <a:rPr lang="zh-TW" altLang="en-US" sz="2800" b="1" dirty="0">
                <a:solidFill>
                  <a:schemeClr val="bg1"/>
                </a:solidFill>
                <a:highlight>
                  <a:srgbClr val="FFFF00"/>
                </a:highlight>
                <a:latin typeface="+mn-ea"/>
              </a:rPr>
              <a:t>感觉</a:t>
            </a:r>
            <a:r>
              <a:rPr lang="zh-CN" altLang="en-US" sz="2800" b="1" dirty="0">
                <a:solidFill>
                  <a:schemeClr val="bg1"/>
                </a:solidFill>
                <a:highlight>
                  <a:srgbClr val="FFFF00"/>
                </a:highlight>
                <a:latin typeface="+mn-ea"/>
              </a:rPr>
              <a:t>，记忆，经验，智慧积累</a:t>
            </a:r>
            <a:r>
              <a:rPr lang="zh-CN" altLang="en-US" sz="2800" b="1" dirty="0">
                <a:solidFill>
                  <a:schemeClr val="bg1"/>
                </a:solidFill>
                <a:latin typeface="+mn-ea"/>
              </a:rPr>
              <a:t>，建立理论学术</a:t>
            </a:r>
            <a:r>
              <a:rPr lang="zh-CN" altLang="en-US" sz="2800" dirty="0">
                <a:solidFill>
                  <a:schemeClr val="bg1"/>
                </a:solidFill>
                <a:latin typeface="+mn-ea"/>
              </a:rPr>
              <a:t>，哲学更尤其宝贵！</a:t>
            </a:r>
            <a:endParaRPr lang="en-US" altLang="zh-CN" sz="2800" dirty="0">
              <a:solidFill>
                <a:schemeClr val="bg1"/>
              </a:solidFill>
              <a:latin typeface="+mn-ea"/>
            </a:endParaRPr>
          </a:p>
          <a:p>
            <a:endParaRPr lang="en-US" altLang="zh-CN" sz="2800" dirty="0">
              <a:solidFill>
                <a:schemeClr val="bg1"/>
              </a:solidFill>
              <a:latin typeface="+mn-ea"/>
            </a:endParaRPr>
          </a:p>
          <a:p>
            <a:endParaRPr lang="zh-TW" altLang="en-US" sz="2800" dirty="0">
              <a:solidFill>
                <a:schemeClr val="bg1"/>
              </a:solidFill>
              <a:latin typeface="+mn-ea"/>
            </a:endParaRPr>
          </a:p>
        </p:txBody>
      </p:sp>
      <p:sp>
        <p:nvSpPr>
          <p:cNvPr id="10" name="文字方塊 9">
            <a:extLst>
              <a:ext uri="{FF2B5EF4-FFF2-40B4-BE49-F238E27FC236}">
                <a16:creationId xmlns:a16="http://schemas.microsoft.com/office/drawing/2014/main" id="{168508E4-F67C-424E-9689-C3DA1D11B62C}"/>
              </a:ext>
            </a:extLst>
          </p:cNvPr>
          <p:cNvSpPr txBox="1"/>
          <p:nvPr/>
        </p:nvSpPr>
        <p:spPr>
          <a:xfrm>
            <a:off x="5762226" y="2445217"/>
            <a:ext cx="1334814" cy="1754326"/>
          </a:xfrm>
          <a:prstGeom prst="rect">
            <a:avLst/>
          </a:prstGeom>
          <a:noFill/>
        </p:spPr>
        <p:txBody>
          <a:bodyPr wrap="square" rtlCol="0">
            <a:spAutoFit/>
          </a:bodyPr>
          <a:lstStyle/>
          <a:p>
            <a:r>
              <a:rPr lang="zh-CN" altLang="zh-TW" sz="3600" dirty="0"/>
              <a:t>求知方式</a:t>
            </a:r>
            <a:endParaRPr lang="zh-TW" altLang="zh-TW" sz="3600" dirty="0"/>
          </a:p>
          <a:p>
            <a:endParaRPr kumimoji="1" lang="zh-TW" altLang="en-US" sz="3600" dirty="0"/>
          </a:p>
        </p:txBody>
      </p:sp>
      <p:sp>
        <p:nvSpPr>
          <p:cNvPr id="11" name="文字方塊 10">
            <a:extLst>
              <a:ext uri="{FF2B5EF4-FFF2-40B4-BE49-F238E27FC236}">
                <a16:creationId xmlns:a16="http://schemas.microsoft.com/office/drawing/2014/main" id="{4291E34F-0BB4-5740-B3AB-B4F082102D7D}"/>
              </a:ext>
            </a:extLst>
          </p:cNvPr>
          <p:cNvSpPr txBox="1"/>
          <p:nvPr/>
        </p:nvSpPr>
        <p:spPr>
          <a:xfrm>
            <a:off x="5380939" y="734283"/>
            <a:ext cx="5759669" cy="461665"/>
          </a:xfrm>
          <a:prstGeom prst="rect">
            <a:avLst/>
          </a:prstGeom>
          <a:noFill/>
        </p:spPr>
        <p:txBody>
          <a:bodyPr wrap="square" rtlCol="0">
            <a:spAutoFit/>
          </a:bodyPr>
          <a:lstStyle/>
          <a:p>
            <a:r>
              <a:rPr kumimoji="1" lang="zh-TW" altLang="en-US" sz="2400" b="1" dirty="0">
                <a:solidFill>
                  <a:schemeClr val="bg1"/>
                </a:solidFill>
              </a:rPr>
              <a:t>求知是人类的本性</a:t>
            </a:r>
            <a:r>
              <a:rPr kumimoji="1" lang="zh-CN" altLang="en-US" sz="2400" b="1" dirty="0">
                <a:solidFill>
                  <a:schemeClr val="bg1"/>
                </a:solidFill>
              </a:rPr>
              <a:t>！</a:t>
            </a:r>
            <a:endParaRPr kumimoji="1" lang="zh-TW" altLang="en-US" sz="2400" b="1" dirty="0">
              <a:solidFill>
                <a:schemeClr val="bg1"/>
              </a:solidFill>
            </a:endParaRPr>
          </a:p>
        </p:txBody>
      </p:sp>
    </p:spTree>
    <p:extLst>
      <p:ext uri="{BB962C8B-B14F-4D97-AF65-F5344CB8AC3E}">
        <p14:creationId xmlns:p14="http://schemas.microsoft.com/office/powerpoint/2010/main" val="358093073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linds(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AC2DF2B0-BA5D-1040-B287-406569168BD4}"/>
              </a:ext>
            </a:extLst>
          </p:cNvPr>
          <p:cNvSpPr txBox="1"/>
          <p:nvPr/>
        </p:nvSpPr>
        <p:spPr>
          <a:xfrm>
            <a:off x="836141" y="1190598"/>
            <a:ext cx="4782065" cy="2308324"/>
          </a:xfrm>
          <a:prstGeom prst="rect">
            <a:avLst/>
          </a:prstGeom>
          <a:noFill/>
        </p:spPr>
        <p:txBody>
          <a:bodyPr wrap="square" rtlCol="0">
            <a:spAutoFit/>
          </a:bodyPr>
          <a:lstStyle/>
          <a:p>
            <a:r>
              <a:rPr kumimoji="1" lang="zh-TW" altLang="en-US" sz="2400" dirty="0">
                <a:solidFill>
                  <a:schemeClr val="bg1"/>
                </a:solidFill>
                <a:highlight>
                  <a:srgbClr val="FFFF00"/>
                </a:highlight>
              </a:rPr>
              <a:t>动物</a:t>
            </a:r>
            <a:r>
              <a:rPr kumimoji="1" lang="zh-TW" altLang="en-US" sz="2400" dirty="0">
                <a:solidFill>
                  <a:schemeClr val="bg1"/>
                </a:solidFill>
              </a:rPr>
              <a:t>在本性上有感官的天赋</a:t>
            </a:r>
            <a:r>
              <a:rPr kumimoji="1" lang="zh-CN" altLang="en-US" sz="2400" dirty="0">
                <a:solidFill>
                  <a:schemeClr val="bg1"/>
                </a:solidFill>
              </a:rPr>
              <a:t>，有些动物则从</a:t>
            </a:r>
            <a:r>
              <a:rPr kumimoji="1" lang="zh-CN" altLang="en-US" sz="2400" dirty="0">
                <a:solidFill>
                  <a:schemeClr val="bg1"/>
                </a:solidFill>
                <a:highlight>
                  <a:srgbClr val="FFFF00"/>
                </a:highlight>
              </a:rPr>
              <a:t>感官产生记忆</a:t>
            </a:r>
            <a:r>
              <a:rPr kumimoji="1" lang="zh-CN" altLang="en-US" sz="2400" dirty="0">
                <a:solidFill>
                  <a:schemeClr val="bg1"/>
                </a:solidFill>
              </a:rPr>
              <a:t>，有些则不会。</a:t>
            </a:r>
            <a:endParaRPr kumimoji="1" lang="en-US" altLang="zh-CN" sz="2400" dirty="0">
              <a:solidFill>
                <a:schemeClr val="bg1"/>
              </a:solidFill>
            </a:endParaRPr>
          </a:p>
          <a:p>
            <a:r>
              <a:rPr kumimoji="1" lang="zh-CN" altLang="en-US" sz="2400" dirty="0">
                <a:solidFill>
                  <a:schemeClr val="bg1"/>
                </a:solidFill>
              </a:rPr>
              <a:t>动物们凭借现象与记忆而生存。至少 少数一部分具有经验。</a:t>
            </a:r>
            <a:endParaRPr kumimoji="1" lang="en-US" altLang="zh-CN" sz="2400" dirty="0">
              <a:solidFill>
                <a:schemeClr val="bg1"/>
              </a:solidFill>
            </a:endParaRPr>
          </a:p>
          <a:p>
            <a:endParaRPr kumimoji="1" lang="zh-TW" altLang="en-US" sz="2400" dirty="0">
              <a:solidFill>
                <a:schemeClr val="bg1"/>
              </a:solidFill>
            </a:endParaRPr>
          </a:p>
        </p:txBody>
      </p:sp>
      <p:sp>
        <p:nvSpPr>
          <p:cNvPr id="6" name="文字方塊 5">
            <a:extLst>
              <a:ext uri="{FF2B5EF4-FFF2-40B4-BE49-F238E27FC236}">
                <a16:creationId xmlns:a16="http://schemas.microsoft.com/office/drawing/2014/main" id="{FC7458F7-ABA9-5A43-8291-6A64182ED715}"/>
              </a:ext>
            </a:extLst>
          </p:cNvPr>
          <p:cNvSpPr txBox="1"/>
          <p:nvPr/>
        </p:nvSpPr>
        <p:spPr>
          <a:xfrm>
            <a:off x="6610865" y="1190598"/>
            <a:ext cx="4744994" cy="3046988"/>
          </a:xfrm>
          <a:prstGeom prst="rect">
            <a:avLst/>
          </a:prstGeom>
          <a:noFill/>
        </p:spPr>
        <p:txBody>
          <a:bodyPr wrap="square" rtlCol="0">
            <a:spAutoFit/>
          </a:bodyPr>
          <a:lstStyle/>
          <a:p>
            <a:r>
              <a:rPr kumimoji="1" lang="zh-TW" altLang="en-US" sz="2400" dirty="0">
                <a:solidFill>
                  <a:schemeClr val="bg1"/>
                </a:solidFill>
              </a:rPr>
              <a:t>而</a:t>
            </a:r>
            <a:r>
              <a:rPr kumimoji="1" lang="zh-TW" altLang="en-US" sz="2400" dirty="0">
                <a:solidFill>
                  <a:schemeClr val="bg1"/>
                </a:solidFill>
                <a:highlight>
                  <a:srgbClr val="FFFF00"/>
                </a:highlight>
              </a:rPr>
              <a:t>人类</a:t>
            </a:r>
            <a:r>
              <a:rPr kumimoji="1" lang="zh-CN" altLang="en-US" sz="2400" dirty="0">
                <a:solidFill>
                  <a:schemeClr val="bg1"/>
                </a:solidFill>
              </a:rPr>
              <a:t>，凭借</a:t>
            </a:r>
            <a:r>
              <a:rPr kumimoji="1" lang="zh-CN" altLang="en-US" sz="2400" dirty="0">
                <a:solidFill>
                  <a:schemeClr val="bg1"/>
                </a:solidFill>
                <a:highlight>
                  <a:srgbClr val="FFFF00"/>
                </a:highlight>
              </a:rPr>
              <a:t>技术与智慧</a:t>
            </a:r>
            <a:r>
              <a:rPr kumimoji="1" lang="zh-CN" altLang="en-US" sz="2400" dirty="0">
                <a:solidFill>
                  <a:schemeClr val="bg1"/>
                </a:solidFill>
              </a:rPr>
              <a:t>而生活。</a:t>
            </a:r>
            <a:endParaRPr kumimoji="1" lang="en-US" altLang="zh-CN" sz="2400" dirty="0">
              <a:solidFill>
                <a:schemeClr val="bg1"/>
              </a:solidFill>
            </a:endParaRPr>
          </a:p>
          <a:p>
            <a:r>
              <a:rPr kumimoji="1" lang="zh-TW" altLang="en-US" sz="2400" dirty="0">
                <a:solidFill>
                  <a:schemeClr val="bg1"/>
                </a:solidFill>
              </a:rPr>
              <a:t>人从</a:t>
            </a:r>
            <a:r>
              <a:rPr kumimoji="1" lang="zh-TW" altLang="en-US" sz="2400" dirty="0">
                <a:solidFill>
                  <a:schemeClr val="bg1"/>
                </a:solidFill>
                <a:highlight>
                  <a:srgbClr val="FFFF00"/>
                </a:highlight>
              </a:rPr>
              <a:t>记忆积累经验</a:t>
            </a:r>
            <a:r>
              <a:rPr kumimoji="1" lang="zh-CN" altLang="en-US" sz="2400" dirty="0">
                <a:solidFill>
                  <a:schemeClr val="bg1"/>
                </a:solidFill>
              </a:rPr>
              <a:t>：同一事物屡次记忆产生导致经验的产生。（虽然经验很像技术，但实际上人类由</a:t>
            </a:r>
            <a:r>
              <a:rPr kumimoji="1" lang="zh-CN" altLang="en-US" sz="2400" dirty="0">
                <a:solidFill>
                  <a:schemeClr val="bg1"/>
                </a:solidFill>
                <a:highlight>
                  <a:srgbClr val="FFFF00"/>
                </a:highlight>
              </a:rPr>
              <a:t>经验得到技术和知识</a:t>
            </a:r>
            <a:r>
              <a:rPr kumimoji="1" lang="zh-CN" altLang="en-US" sz="2400" dirty="0">
                <a:solidFill>
                  <a:schemeClr val="bg1"/>
                </a:solidFill>
              </a:rPr>
              <a:t>。）</a:t>
            </a:r>
            <a:endParaRPr kumimoji="1" lang="en-US" altLang="zh-CN" sz="2400" dirty="0">
              <a:solidFill>
                <a:schemeClr val="bg1"/>
              </a:solidFill>
            </a:endParaRPr>
          </a:p>
          <a:p>
            <a:r>
              <a:rPr kumimoji="1" lang="zh-TW" altLang="en-US" sz="2400" b="1" dirty="0">
                <a:solidFill>
                  <a:schemeClr val="bg1"/>
                </a:solidFill>
              </a:rPr>
              <a:t>浦罗说</a:t>
            </a:r>
            <a:r>
              <a:rPr kumimoji="1" lang="zh-CN" altLang="en-US" sz="2400" b="1" dirty="0">
                <a:solidFill>
                  <a:schemeClr val="bg1"/>
                </a:solidFill>
              </a:rPr>
              <a:t>：“经验造就技术，无经验凭借机遇”</a:t>
            </a:r>
            <a:endParaRPr kumimoji="1" lang="en-US" altLang="zh-CN" sz="2400" b="1" dirty="0">
              <a:solidFill>
                <a:schemeClr val="bg1"/>
              </a:solidFill>
            </a:endParaRPr>
          </a:p>
        </p:txBody>
      </p:sp>
      <p:sp>
        <p:nvSpPr>
          <p:cNvPr id="7" name="文字方塊 6">
            <a:extLst>
              <a:ext uri="{FF2B5EF4-FFF2-40B4-BE49-F238E27FC236}">
                <a16:creationId xmlns:a16="http://schemas.microsoft.com/office/drawing/2014/main" id="{2777DE95-23ED-5C44-80D8-5892EA5608A7}"/>
              </a:ext>
            </a:extLst>
          </p:cNvPr>
          <p:cNvSpPr txBox="1"/>
          <p:nvPr/>
        </p:nvSpPr>
        <p:spPr>
          <a:xfrm>
            <a:off x="4596714" y="370703"/>
            <a:ext cx="3039762" cy="707886"/>
          </a:xfrm>
          <a:prstGeom prst="rect">
            <a:avLst/>
          </a:prstGeom>
          <a:noFill/>
        </p:spPr>
        <p:txBody>
          <a:bodyPr wrap="square" rtlCol="0">
            <a:spAutoFit/>
          </a:bodyPr>
          <a:lstStyle/>
          <a:p>
            <a:pPr algn="ctr"/>
            <a:r>
              <a:rPr kumimoji="1" lang="zh-TW" altLang="en-US" sz="4000" b="1" dirty="0">
                <a:solidFill>
                  <a:schemeClr val="bg1"/>
                </a:solidFill>
              </a:rPr>
              <a:t>经验与技术</a:t>
            </a:r>
          </a:p>
        </p:txBody>
      </p:sp>
      <p:sp>
        <p:nvSpPr>
          <p:cNvPr id="8" name="文字方塊 7">
            <a:extLst>
              <a:ext uri="{FF2B5EF4-FFF2-40B4-BE49-F238E27FC236}">
                <a16:creationId xmlns:a16="http://schemas.microsoft.com/office/drawing/2014/main" id="{0CEB1FA3-8D39-B447-954B-CF35E7C6C427}"/>
              </a:ext>
            </a:extLst>
          </p:cNvPr>
          <p:cNvSpPr txBox="1"/>
          <p:nvPr/>
        </p:nvSpPr>
        <p:spPr>
          <a:xfrm>
            <a:off x="836141" y="4522573"/>
            <a:ext cx="10680356" cy="1938992"/>
          </a:xfrm>
          <a:prstGeom prst="rect">
            <a:avLst/>
          </a:prstGeom>
          <a:noFill/>
        </p:spPr>
        <p:txBody>
          <a:bodyPr wrap="square" rtlCol="0">
            <a:spAutoFit/>
          </a:bodyPr>
          <a:lstStyle/>
          <a:p>
            <a:r>
              <a:rPr kumimoji="1" lang="zh-TW" altLang="en-US" sz="2400" dirty="0">
                <a:solidFill>
                  <a:schemeClr val="bg1"/>
                </a:solidFill>
                <a:latin typeface="+mn-ea"/>
              </a:rPr>
              <a:t>在业务上</a:t>
            </a:r>
            <a:r>
              <a:rPr kumimoji="1" lang="zh-CN" altLang="en-US" sz="2400" dirty="0">
                <a:solidFill>
                  <a:schemeClr val="bg1"/>
                </a:solidFill>
                <a:latin typeface="+mn-ea"/>
              </a:rPr>
              <a:t>，</a:t>
            </a:r>
            <a:r>
              <a:rPr kumimoji="1" lang="zh-CN" altLang="en-US" sz="2400" dirty="0">
                <a:solidFill>
                  <a:schemeClr val="bg1"/>
                </a:solidFill>
                <a:highlight>
                  <a:srgbClr val="FFFF00"/>
                </a:highlight>
                <a:latin typeface="+mn-ea"/>
              </a:rPr>
              <a:t>经验不低于技术</a:t>
            </a:r>
            <a:r>
              <a:rPr kumimoji="1" lang="zh-CN" altLang="en-US" sz="2400" dirty="0">
                <a:solidFill>
                  <a:schemeClr val="bg1"/>
                </a:solidFill>
                <a:latin typeface="+mn-ea"/>
              </a:rPr>
              <a:t>。有些行业具有经验的人发展比由理论无经验的人发展更成功。</a:t>
            </a:r>
            <a:endParaRPr kumimoji="1" lang="en-US" altLang="zh-CN" sz="2400" dirty="0">
              <a:solidFill>
                <a:schemeClr val="bg1"/>
              </a:solidFill>
              <a:latin typeface="+mn-ea"/>
            </a:endParaRPr>
          </a:p>
          <a:p>
            <a:r>
              <a:rPr kumimoji="1" lang="zh-CN" altLang="en-US" sz="2400" dirty="0">
                <a:solidFill>
                  <a:schemeClr val="bg1"/>
                </a:solidFill>
                <a:latin typeface="+mn-ea"/>
              </a:rPr>
              <a:t>理由：经验为</a:t>
            </a:r>
            <a:r>
              <a:rPr kumimoji="1" lang="zh-CN" altLang="en-US" sz="2400" dirty="0">
                <a:solidFill>
                  <a:schemeClr val="bg1"/>
                </a:solidFill>
                <a:highlight>
                  <a:srgbClr val="FFFF00"/>
                </a:highlight>
                <a:latin typeface="+mn-ea"/>
              </a:rPr>
              <a:t>个别</a:t>
            </a:r>
            <a:r>
              <a:rPr kumimoji="1" lang="zh-CN" altLang="en-US" sz="2400" dirty="0">
                <a:solidFill>
                  <a:schemeClr val="bg1"/>
                </a:solidFill>
                <a:latin typeface="+mn-ea"/>
              </a:rPr>
              <a:t>知识，技术为</a:t>
            </a:r>
            <a:r>
              <a:rPr kumimoji="1" lang="zh-CN" altLang="en-US" sz="2400" dirty="0">
                <a:solidFill>
                  <a:schemeClr val="bg1"/>
                </a:solidFill>
                <a:highlight>
                  <a:srgbClr val="FFFF00"/>
                </a:highlight>
                <a:latin typeface="+mn-ea"/>
              </a:rPr>
              <a:t>普遍</a:t>
            </a:r>
            <a:r>
              <a:rPr kumimoji="1" lang="zh-CN" altLang="en-US" sz="2400" dirty="0">
                <a:solidFill>
                  <a:schemeClr val="bg1"/>
                </a:solidFill>
                <a:latin typeface="+mn-ea"/>
              </a:rPr>
              <a:t>知识，而业务与生产都是有关个别事物。</a:t>
            </a:r>
            <a:endParaRPr kumimoji="1" lang="en-US" altLang="zh-CN" sz="2400" dirty="0">
              <a:solidFill>
                <a:schemeClr val="bg1"/>
              </a:solidFill>
              <a:latin typeface="+mn-ea"/>
            </a:endParaRPr>
          </a:p>
          <a:p>
            <a:r>
              <a:rPr kumimoji="1" lang="zh-CN" altLang="en-US" sz="2400" dirty="0">
                <a:solidFill>
                  <a:schemeClr val="bg1"/>
                </a:solidFill>
                <a:latin typeface="+mn-ea"/>
              </a:rPr>
              <a:t>早期希腊</a:t>
            </a:r>
            <a:r>
              <a:rPr kumimoji="1" lang="zh-TW" altLang="en-US" sz="2400" dirty="0">
                <a:solidFill>
                  <a:schemeClr val="bg1"/>
                </a:solidFill>
                <a:latin typeface="+mn-ea"/>
              </a:rPr>
              <a:t>诠疏家</a:t>
            </a:r>
            <a:r>
              <a:rPr kumimoji="1" lang="zh-CN" altLang="en-US" sz="2400" dirty="0">
                <a:solidFill>
                  <a:schemeClr val="bg1"/>
                </a:solidFill>
                <a:latin typeface="+mn-ea"/>
              </a:rPr>
              <a:t>认为，</a:t>
            </a:r>
            <a:r>
              <a:rPr kumimoji="1" lang="zh-CN" altLang="en-US" sz="2400" dirty="0">
                <a:solidFill>
                  <a:schemeClr val="bg1"/>
                </a:solidFill>
                <a:highlight>
                  <a:srgbClr val="FFFF00"/>
                </a:highlight>
                <a:latin typeface="+mn-ea"/>
              </a:rPr>
              <a:t>知识与理解属于技术，不属于经验，技术家比经验家更为之聪明。</a:t>
            </a:r>
            <a:r>
              <a:rPr kumimoji="1" lang="zh-CN" altLang="en-US" sz="2400" dirty="0">
                <a:solidFill>
                  <a:schemeClr val="bg1"/>
                </a:solidFill>
                <a:latin typeface="+mn-ea"/>
              </a:rPr>
              <a:t>（因为智慧由普遍认识产生，而不从个体认知的来。）</a:t>
            </a:r>
            <a:endParaRPr kumimoji="1" lang="zh-TW" altLang="en-US" sz="2400" dirty="0">
              <a:solidFill>
                <a:schemeClr val="bg1"/>
              </a:solidFill>
              <a:latin typeface="+mn-ea"/>
            </a:endParaRPr>
          </a:p>
        </p:txBody>
      </p:sp>
    </p:spTree>
    <p:extLst>
      <p:ext uri="{BB962C8B-B14F-4D97-AF65-F5344CB8AC3E}">
        <p14:creationId xmlns:p14="http://schemas.microsoft.com/office/powerpoint/2010/main" val="136845473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74ABD7DB-7515-5E41-B855-166F72D47B03}"/>
              </a:ext>
            </a:extLst>
          </p:cNvPr>
          <p:cNvSpPr txBox="1"/>
          <p:nvPr/>
        </p:nvSpPr>
        <p:spPr>
          <a:xfrm>
            <a:off x="654908" y="568411"/>
            <a:ext cx="10762735" cy="2677656"/>
          </a:xfrm>
          <a:prstGeom prst="rect">
            <a:avLst/>
          </a:prstGeom>
          <a:noFill/>
        </p:spPr>
        <p:txBody>
          <a:bodyPr wrap="square" rtlCol="0">
            <a:spAutoFit/>
          </a:bodyPr>
          <a:lstStyle/>
          <a:p>
            <a:r>
              <a:rPr kumimoji="1" lang="zh-TW" altLang="en-US" sz="2400" dirty="0">
                <a:solidFill>
                  <a:schemeClr val="bg1"/>
                </a:solidFill>
                <a:latin typeface="+mn-ea"/>
              </a:rPr>
              <a:t>前者知其原因</a:t>
            </a:r>
            <a:r>
              <a:rPr kumimoji="1" lang="zh-CN" altLang="en-US" sz="2400" dirty="0">
                <a:solidFill>
                  <a:schemeClr val="bg1"/>
                </a:solidFill>
                <a:latin typeface="+mn-ea"/>
              </a:rPr>
              <a:t>，后者则补之。凭经验的，知事物之</a:t>
            </a:r>
            <a:r>
              <a:rPr kumimoji="1" lang="zh-CN" altLang="en-US" sz="2400" u="sng" dirty="0">
                <a:solidFill>
                  <a:schemeClr val="bg1"/>
                </a:solidFill>
                <a:latin typeface="+mn-ea"/>
              </a:rPr>
              <a:t>所以然</a:t>
            </a:r>
            <a:r>
              <a:rPr kumimoji="1" lang="zh-CN" altLang="en-US" sz="2400" dirty="0">
                <a:solidFill>
                  <a:schemeClr val="bg1"/>
                </a:solidFill>
                <a:latin typeface="+mn-ea"/>
              </a:rPr>
              <a:t>而</a:t>
            </a:r>
            <a:r>
              <a:rPr kumimoji="1" lang="zh-CN" altLang="en-US" sz="2400" u="sng" dirty="0">
                <a:solidFill>
                  <a:schemeClr val="bg1"/>
                </a:solidFill>
                <a:latin typeface="+mn-ea"/>
              </a:rPr>
              <a:t>不知其所以然</a:t>
            </a:r>
            <a:r>
              <a:rPr kumimoji="1" lang="zh-CN" altLang="en-US" sz="2400" dirty="0">
                <a:solidFill>
                  <a:schemeClr val="bg1"/>
                </a:solidFill>
                <a:latin typeface="+mn-ea"/>
              </a:rPr>
              <a:t>，技术家则</a:t>
            </a:r>
            <a:r>
              <a:rPr kumimoji="1" lang="zh-CN" altLang="en-US" sz="2400" u="sng" dirty="0">
                <a:solidFill>
                  <a:schemeClr val="bg1"/>
                </a:solidFill>
                <a:latin typeface="+mn-ea"/>
              </a:rPr>
              <a:t>兼知其所以然之故</a:t>
            </a:r>
            <a:r>
              <a:rPr kumimoji="1" lang="zh-CN" altLang="en-US" sz="2400" dirty="0">
                <a:solidFill>
                  <a:schemeClr val="bg1"/>
                </a:solidFill>
                <a:latin typeface="+mn-ea"/>
              </a:rPr>
              <a:t>。</a:t>
            </a:r>
            <a:endParaRPr kumimoji="1" lang="en-US" altLang="zh-CN" sz="2400" dirty="0">
              <a:solidFill>
                <a:schemeClr val="bg1"/>
              </a:solidFill>
              <a:latin typeface="+mn-ea"/>
            </a:endParaRPr>
          </a:p>
          <a:p>
            <a:r>
              <a:rPr kumimoji="1" lang="zh-CN" altLang="en-US" sz="2400" dirty="0">
                <a:solidFill>
                  <a:schemeClr val="bg1"/>
                </a:solidFill>
                <a:latin typeface="+mn-ea"/>
              </a:rPr>
              <a:t>诠疏家也认为每一个行业的大师应更受人尊敬，他们比一般工匠知其更真切，也更聪明。而一般工匠只知道他们自己每一次</a:t>
            </a:r>
            <a:r>
              <a:rPr kumimoji="1" lang="zh-TW" altLang="en-US" sz="2400" dirty="0">
                <a:solidFill>
                  <a:schemeClr val="bg1"/>
                </a:solidFill>
                <a:latin typeface="+mn-ea"/>
              </a:rPr>
              <a:t>举足投手的原因</a:t>
            </a:r>
            <a:r>
              <a:rPr kumimoji="1" lang="zh-CN" altLang="en-US" sz="2400" dirty="0">
                <a:solidFill>
                  <a:schemeClr val="bg1"/>
                </a:solidFill>
                <a:latin typeface="+mn-ea"/>
              </a:rPr>
              <a:t>。</a:t>
            </a:r>
            <a:endParaRPr kumimoji="1" lang="en-US" altLang="zh-CN" sz="2400" dirty="0">
              <a:solidFill>
                <a:schemeClr val="bg1"/>
              </a:solidFill>
              <a:latin typeface="+mn-ea"/>
            </a:endParaRPr>
          </a:p>
          <a:p>
            <a:endParaRPr kumimoji="1" lang="en-US" altLang="zh-CN" sz="2400" dirty="0">
              <a:solidFill>
                <a:schemeClr val="bg1"/>
              </a:solidFill>
              <a:latin typeface="+mn-ea"/>
            </a:endParaRPr>
          </a:p>
          <a:p>
            <a:r>
              <a:rPr kumimoji="1" lang="zh-CN" altLang="en-US" sz="2400" dirty="0">
                <a:solidFill>
                  <a:schemeClr val="bg1"/>
                </a:solidFill>
                <a:latin typeface="+mn-ea"/>
              </a:rPr>
              <a:t>诠疏家认为，技术与经验想比较，技术才是真知识；技术家能教人，凭经验的人则不能。</a:t>
            </a:r>
            <a:endParaRPr kumimoji="1" lang="zh-TW" altLang="en-US" sz="2400" dirty="0">
              <a:solidFill>
                <a:schemeClr val="bg1"/>
              </a:solidFill>
              <a:latin typeface="+mn-ea"/>
            </a:endParaRPr>
          </a:p>
        </p:txBody>
      </p:sp>
      <p:sp>
        <p:nvSpPr>
          <p:cNvPr id="3" name="文字方塊 2">
            <a:extLst>
              <a:ext uri="{FF2B5EF4-FFF2-40B4-BE49-F238E27FC236}">
                <a16:creationId xmlns:a16="http://schemas.microsoft.com/office/drawing/2014/main" id="{D5D019A9-4F1B-6A4A-B819-F0A7E2B99A5D}"/>
              </a:ext>
            </a:extLst>
          </p:cNvPr>
          <p:cNvSpPr txBox="1"/>
          <p:nvPr/>
        </p:nvSpPr>
        <p:spPr>
          <a:xfrm>
            <a:off x="790833" y="4423719"/>
            <a:ext cx="4053016" cy="1200329"/>
          </a:xfrm>
          <a:prstGeom prst="rect">
            <a:avLst/>
          </a:prstGeom>
          <a:noFill/>
        </p:spPr>
        <p:txBody>
          <a:bodyPr wrap="square" rtlCol="0">
            <a:spAutoFit/>
          </a:bodyPr>
          <a:lstStyle/>
          <a:p>
            <a:r>
              <a:rPr kumimoji="1" lang="zh-TW" altLang="en-US" dirty="0">
                <a:solidFill>
                  <a:schemeClr val="bg1"/>
                </a:solidFill>
              </a:rPr>
              <a:t>诠疏家</a:t>
            </a:r>
            <a:r>
              <a:rPr kumimoji="1" lang="zh-CN" altLang="en-US" dirty="0">
                <a:solidFill>
                  <a:schemeClr val="bg1"/>
                </a:solidFill>
              </a:rPr>
              <a:t>（</a:t>
            </a:r>
            <a:r>
              <a:rPr kumimoji="1" lang="zh-TW" altLang="en-US" dirty="0">
                <a:solidFill>
                  <a:schemeClr val="bg1"/>
                </a:solidFill>
              </a:rPr>
              <a:t>诠释家</a:t>
            </a:r>
            <a:r>
              <a:rPr kumimoji="1" lang="zh-CN" altLang="en-US" dirty="0">
                <a:solidFill>
                  <a:schemeClr val="bg1"/>
                </a:solidFill>
              </a:rPr>
              <a:t>）（诠释学）</a:t>
            </a:r>
            <a:endParaRPr kumimoji="1" lang="en-US" altLang="zh-CN" dirty="0">
              <a:solidFill>
                <a:schemeClr val="bg1"/>
              </a:solidFill>
            </a:endParaRPr>
          </a:p>
          <a:p>
            <a:r>
              <a:rPr kumimoji="1" lang="zh-CN" altLang="en-US" dirty="0">
                <a:solidFill>
                  <a:schemeClr val="bg1"/>
                </a:solidFill>
              </a:rPr>
              <a:t>这里诠疏家指的是亚里士多德，</a:t>
            </a:r>
            <a:endParaRPr kumimoji="1" lang="en-US" altLang="zh-CN" dirty="0">
              <a:solidFill>
                <a:schemeClr val="bg1"/>
              </a:solidFill>
            </a:endParaRPr>
          </a:p>
          <a:p>
            <a:r>
              <a:rPr kumimoji="1" lang="zh-CN" altLang="en-US" dirty="0">
                <a:solidFill>
                  <a:schemeClr val="bg1"/>
                </a:solidFill>
              </a:rPr>
              <a:t>（译本注释问题，此</a:t>
            </a:r>
            <a:r>
              <a:rPr kumimoji="1" lang="zh-TW" altLang="en-US" dirty="0">
                <a:solidFill>
                  <a:schemeClr val="bg1"/>
                </a:solidFill>
              </a:rPr>
              <a:t>仅代表个人意见</a:t>
            </a:r>
            <a:r>
              <a:rPr kumimoji="1" lang="zh-CN" altLang="en-US" dirty="0">
                <a:solidFill>
                  <a:schemeClr val="bg1"/>
                </a:solidFill>
              </a:rPr>
              <a:t>）</a:t>
            </a:r>
            <a:endParaRPr kumimoji="1" lang="en-US" altLang="zh-CN" dirty="0">
              <a:solidFill>
                <a:schemeClr val="bg1"/>
              </a:solidFill>
            </a:endParaRPr>
          </a:p>
          <a:p>
            <a:r>
              <a:rPr kumimoji="1" lang="zh-TW" altLang="en-US" dirty="0">
                <a:solidFill>
                  <a:schemeClr val="bg1"/>
                </a:solidFill>
              </a:rPr>
              <a:t>妄疏家</a:t>
            </a:r>
            <a:r>
              <a:rPr kumimoji="1" lang="zh-CN" altLang="en-US" dirty="0">
                <a:solidFill>
                  <a:schemeClr val="bg1"/>
                </a:solidFill>
              </a:rPr>
              <a:t>（应为诠疏家所对应）</a:t>
            </a:r>
            <a:endParaRPr kumimoji="1" lang="zh-TW" altLang="en-US" dirty="0">
              <a:solidFill>
                <a:schemeClr val="bg1"/>
              </a:solidFill>
            </a:endParaRPr>
          </a:p>
        </p:txBody>
      </p:sp>
    </p:spTree>
    <p:extLst>
      <p:ext uri="{BB962C8B-B14F-4D97-AF65-F5344CB8AC3E}">
        <p14:creationId xmlns:p14="http://schemas.microsoft.com/office/powerpoint/2010/main" val="165126015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9AB5D2-F877-904C-A972-90366CD22937}"/>
              </a:ext>
            </a:extLst>
          </p:cNvPr>
          <p:cNvSpPr>
            <a:spLocks noGrp="1"/>
          </p:cNvSpPr>
          <p:nvPr>
            <p:ph type="title"/>
          </p:nvPr>
        </p:nvSpPr>
        <p:spPr/>
        <p:txBody>
          <a:bodyPr/>
          <a:lstStyle/>
          <a:p>
            <a:r>
              <a:rPr kumimoji="1" lang="zh-TW" altLang="en-US" dirty="0">
                <a:solidFill>
                  <a:schemeClr val="bg1"/>
                </a:solidFill>
              </a:rPr>
              <a:t>章节二</a:t>
            </a:r>
            <a:r>
              <a:rPr kumimoji="1" lang="zh-CN" altLang="en-US" dirty="0">
                <a:solidFill>
                  <a:schemeClr val="bg1"/>
                </a:solidFill>
              </a:rPr>
              <a:t>        智慧</a:t>
            </a:r>
            <a:endParaRPr kumimoji="1" lang="zh-TW" altLang="en-US" dirty="0">
              <a:solidFill>
                <a:schemeClr val="bg1"/>
              </a:solidFill>
            </a:endParaRPr>
          </a:p>
        </p:txBody>
      </p:sp>
      <p:sp>
        <p:nvSpPr>
          <p:cNvPr id="3" name="直排文字版面配置區 2">
            <a:extLst>
              <a:ext uri="{FF2B5EF4-FFF2-40B4-BE49-F238E27FC236}">
                <a16:creationId xmlns:a16="http://schemas.microsoft.com/office/drawing/2014/main" id="{F7EC3809-3BE1-CF4E-995C-AEA4B957A226}"/>
              </a:ext>
            </a:extLst>
          </p:cNvPr>
          <p:cNvSpPr>
            <a:spLocks noGrp="1"/>
          </p:cNvSpPr>
          <p:nvPr>
            <p:ph type="body" orient="vert" idx="1"/>
          </p:nvPr>
        </p:nvSpPr>
        <p:spPr>
          <a:xfrm>
            <a:off x="0" y="1890584"/>
            <a:ext cx="12192000" cy="4967415"/>
          </a:xfrm>
          <a:blipFill>
            <a:blip r:embed="rId2"/>
            <a:tile tx="0" ty="0" sx="100000" sy="100000" flip="none" algn="tl"/>
          </a:blipFill>
        </p:spPr>
        <p:txBody>
          <a:bodyPr>
            <a:normAutofit/>
          </a:bodyPr>
          <a:lstStyle/>
          <a:p>
            <a:r>
              <a:rPr kumimoji="1" lang="zh-TW" altLang="en-US" sz="2400" dirty="0">
                <a:solidFill>
                  <a:schemeClr val="bg1"/>
                </a:solidFill>
              </a:rPr>
              <a:t>引申</a:t>
            </a:r>
            <a:r>
              <a:rPr kumimoji="1" lang="zh-CN" altLang="en-US" sz="2400" dirty="0">
                <a:solidFill>
                  <a:schemeClr val="bg1"/>
                </a:solidFill>
              </a:rPr>
              <a:t> 智慧</a:t>
            </a:r>
            <a:endParaRPr kumimoji="1" lang="en-US" altLang="zh-CN" sz="2400" dirty="0">
              <a:solidFill>
                <a:schemeClr val="bg1"/>
              </a:solidFill>
            </a:endParaRPr>
          </a:p>
          <a:p>
            <a:endParaRPr kumimoji="1" lang="en-US" altLang="zh-CN" sz="2400" dirty="0">
              <a:solidFill>
                <a:schemeClr val="bg1"/>
              </a:solidFill>
            </a:endParaRPr>
          </a:p>
          <a:p>
            <a:endParaRPr kumimoji="1" lang="en-US" altLang="zh-CN" sz="2400" dirty="0">
              <a:solidFill>
                <a:schemeClr val="bg1"/>
              </a:solidFill>
            </a:endParaRPr>
          </a:p>
          <a:p>
            <a:endParaRPr kumimoji="1" lang="en-US" altLang="zh-CN" sz="2400" dirty="0">
              <a:solidFill>
                <a:schemeClr val="bg1"/>
              </a:solidFill>
            </a:endParaRPr>
          </a:p>
          <a:p>
            <a:r>
              <a:rPr kumimoji="1" lang="zh-CN" altLang="en-US" sz="2400" dirty="0">
                <a:solidFill>
                  <a:schemeClr val="bg1"/>
                </a:solidFill>
              </a:rPr>
              <a:t>有经验的人较之只有感官的人为富于智慧，</a:t>
            </a:r>
            <a:endParaRPr kumimoji="1" lang="en-US" altLang="zh-CN" sz="2400" dirty="0">
              <a:solidFill>
                <a:schemeClr val="bg1"/>
              </a:solidFill>
            </a:endParaRPr>
          </a:p>
          <a:p>
            <a:pPr marL="0" indent="0">
              <a:buNone/>
            </a:pPr>
            <a:r>
              <a:rPr kumimoji="1" lang="zh-CN" altLang="en-US" sz="2400" dirty="0">
                <a:solidFill>
                  <a:schemeClr val="bg1"/>
                </a:solidFill>
              </a:rPr>
              <a:t>技术家又较之经验家，大匠师又较之于工匠为赋予智慧，</a:t>
            </a:r>
            <a:r>
              <a:rPr kumimoji="1" lang="zh-CN" altLang="en-US" sz="2400" strike="sngStrike" dirty="0">
                <a:solidFill>
                  <a:schemeClr val="bg1"/>
                </a:solidFill>
              </a:rPr>
              <a:t>而理论部门的知识之生产部门更应该是</a:t>
            </a:r>
            <a:endParaRPr kumimoji="1" lang="en-US" altLang="zh-CN" sz="2400" strike="sngStrike" dirty="0">
              <a:solidFill>
                <a:schemeClr val="bg1"/>
              </a:solidFill>
            </a:endParaRPr>
          </a:p>
          <a:p>
            <a:pPr marL="0" indent="0">
              <a:buNone/>
            </a:pPr>
            <a:r>
              <a:rPr kumimoji="1" lang="zh-CN" altLang="en-US" sz="2400" strike="sngStrike" dirty="0">
                <a:solidFill>
                  <a:schemeClr val="bg1"/>
                </a:solidFill>
              </a:rPr>
              <a:t>较高的智慧。</a:t>
            </a:r>
            <a:endParaRPr kumimoji="1" lang="en-US" altLang="zh-CN" sz="2400" strike="sngStrike" dirty="0">
              <a:solidFill>
                <a:schemeClr val="bg1"/>
              </a:solidFill>
            </a:endParaRPr>
          </a:p>
          <a:p>
            <a:pPr marL="0" indent="0">
              <a:buNone/>
            </a:pPr>
            <a:endParaRPr kumimoji="1" lang="en-US" altLang="zh-TW" sz="2400" dirty="0">
              <a:solidFill>
                <a:schemeClr val="bg1"/>
              </a:solidFill>
            </a:endParaRPr>
          </a:p>
          <a:p>
            <a:pPr marL="0" indent="0">
              <a:buNone/>
            </a:pPr>
            <a:endParaRPr kumimoji="1" lang="en-US" altLang="zh-CN" sz="2400" dirty="0">
              <a:solidFill>
                <a:schemeClr val="bg1"/>
              </a:solidFill>
            </a:endParaRPr>
          </a:p>
          <a:p>
            <a:pPr>
              <a:buFont typeface="Wingdings" pitchFamily="2" charset="2"/>
              <a:buChar char="l"/>
            </a:pPr>
            <a:r>
              <a:rPr kumimoji="1" lang="zh-CN" altLang="en-US" sz="2400" dirty="0">
                <a:solidFill>
                  <a:schemeClr val="bg1"/>
                </a:solidFill>
              </a:rPr>
              <a:t>他认为智慧不是一门制造学术！</a:t>
            </a:r>
            <a:endParaRPr kumimoji="1" lang="en-US" altLang="zh-CN" sz="2400" dirty="0">
              <a:solidFill>
                <a:schemeClr val="bg1"/>
              </a:solidFill>
            </a:endParaRPr>
          </a:p>
          <a:p>
            <a:pPr>
              <a:buFont typeface="Wingdings" pitchFamily="2" charset="2"/>
              <a:buChar char="l"/>
            </a:pPr>
            <a:r>
              <a:rPr kumimoji="1" lang="zh-TW" altLang="en-US" sz="2400" dirty="0">
                <a:solidFill>
                  <a:schemeClr val="bg1"/>
                </a:solidFill>
              </a:rPr>
              <a:t>认为智慧的秘密只有神才知晓</a:t>
            </a:r>
            <a:r>
              <a:rPr kumimoji="1" lang="zh-CN" altLang="en-US" sz="2400" dirty="0">
                <a:solidFill>
                  <a:schemeClr val="bg1"/>
                </a:solidFill>
              </a:rPr>
              <a:t>！</a:t>
            </a:r>
            <a:endParaRPr kumimoji="1" lang="en-US" altLang="zh-CN" sz="2400" dirty="0">
              <a:solidFill>
                <a:schemeClr val="bg1"/>
              </a:solidFill>
            </a:endParaRPr>
          </a:p>
          <a:p>
            <a:pPr>
              <a:buFont typeface="Wingdings" pitchFamily="2" charset="2"/>
              <a:buChar char="l"/>
            </a:pPr>
            <a:endParaRPr kumimoji="1" lang="en-US" altLang="zh-TW" sz="2400" dirty="0">
              <a:solidFill>
                <a:schemeClr val="bg1"/>
              </a:solidFill>
            </a:endParaRPr>
          </a:p>
        </p:txBody>
      </p:sp>
    </p:spTree>
    <p:extLst>
      <p:ext uri="{BB962C8B-B14F-4D97-AF65-F5344CB8AC3E}">
        <p14:creationId xmlns:p14="http://schemas.microsoft.com/office/powerpoint/2010/main" val="22733516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93BDD6CA-40DB-1A4A-81F1-A3553E5AAF07}"/>
              </a:ext>
            </a:extLst>
          </p:cNvPr>
          <p:cNvSpPr txBox="1"/>
          <p:nvPr/>
        </p:nvSpPr>
        <p:spPr>
          <a:xfrm>
            <a:off x="506628" y="766732"/>
            <a:ext cx="2916195" cy="523220"/>
          </a:xfrm>
          <a:prstGeom prst="rect">
            <a:avLst/>
          </a:prstGeom>
          <a:noFill/>
        </p:spPr>
        <p:txBody>
          <a:bodyPr wrap="square" rtlCol="0">
            <a:spAutoFit/>
          </a:bodyPr>
          <a:lstStyle/>
          <a:p>
            <a:r>
              <a:rPr kumimoji="1" lang="zh-TW" altLang="en-US" sz="2800" b="1" dirty="0">
                <a:solidFill>
                  <a:schemeClr val="bg1"/>
                </a:solidFill>
              </a:rPr>
              <a:t>智慧</a:t>
            </a:r>
            <a:r>
              <a:rPr kumimoji="1" lang="zh-CN" altLang="en-US" sz="2800" dirty="0">
                <a:solidFill>
                  <a:schemeClr val="bg1"/>
                </a:solidFill>
              </a:rPr>
              <a:t>（大智）</a:t>
            </a:r>
            <a:endParaRPr kumimoji="1" lang="zh-TW" altLang="en-US" sz="2800" dirty="0">
              <a:solidFill>
                <a:schemeClr val="bg1"/>
              </a:solidFill>
            </a:endParaRPr>
          </a:p>
        </p:txBody>
      </p:sp>
      <p:sp>
        <p:nvSpPr>
          <p:cNvPr id="3" name="文字方塊 2">
            <a:extLst>
              <a:ext uri="{FF2B5EF4-FFF2-40B4-BE49-F238E27FC236}">
                <a16:creationId xmlns:a16="http://schemas.microsoft.com/office/drawing/2014/main" id="{F0ED1DEE-6933-2A42-A14D-944BC45DB5BD}"/>
              </a:ext>
            </a:extLst>
          </p:cNvPr>
          <p:cNvSpPr txBox="1"/>
          <p:nvPr/>
        </p:nvSpPr>
        <p:spPr>
          <a:xfrm>
            <a:off x="550488" y="1289952"/>
            <a:ext cx="2594918" cy="1631216"/>
          </a:xfrm>
          <a:prstGeom prst="rect">
            <a:avLst/>
          </a:prstGeom>
          <a:noFill/>
        </p:spPr>
        <p:txBody>
          <a:bodyPr wrap="square" rtlCol="0">
            <a:spAutoFit/>
          </a:bodyPr>
          <a:lstStyle/>
          <a:p>
            <a:r>
              <a:rPr kumimoji="1" lang="zh-TW" altLang="en-US" sz="2000" dirty="0">
                <a:solidFill>
                  <a:schemeClr val="bg1"/>
                </a:solidFill>
              </a:rPr>
              <a:t>智慧起源于伊雄语</a:t>
            </a:r>
            <a:endParaRPr kumimoji="1" lang="en-US" altLang="zh-TW" sz="2000" dirty="0">
              <a:solidFill>
                <a:schemeClr val="bg1"/>
              </a:solidFill>
            </a:endParaRPr>
          </a:p>
          <a:p>
            <a:r>
              <a:rPr kumimoji="1" lang="zh-TW" altLang="en-US" sz="2000" dirty="0">
                <a:solidFill>
                  <a:schemeClr val="bg1"/>
                </a:solidFill>
              </a:rPr>
              <a:t>起义有三</a:t>
            </a:r>
            <a:r>
              <a:rPr kumimoji="1" lang="zh-CN" altLang="en-US" sz="2000" dirty="0">
                <a:solidFill>
                  <a:schemeClr val="bg1"/>
                </a:solidFill>
              </a:rPr>
              <a:t>：</a:t>
            </a:r>
            <a:endParaRPr kumimoji="1" lang="en-US" altLang="zh-CN" sz="2000" dirty="0">
              <a:solidFill>
                <a:schemeClr val="bg1"/>
              </a:solidFill>
            </a:endParaRPr>
          </a:p>
          <a:p>
            <a:r>
              <a:rPr kumimoji="1" lang="zh-CN" altLang="en-US" sz="2000" dirty="0">
                <a:solidFill>
                  <a:schemeClr val="bg1"/>
                </a:solidFill>
              </a:rPr>
              <a:t>一般聪明与谨慎</a:t>
            </a:r>
            <a:endParaRPr kumimoji="1" lang="en-US" altLang="zh-CN" sz="2000" dirty="0">
              <a:solidFill>
                <a:schemeClr val="bg1"/>
              </a:solidFill>
            </a:endParaRPr>
          </a:p>
          <a:p>
            <a:r>
              <a:rPr kumimoji="1" lang="zh-TW" altLang="en-US" sz="2000" dirty="0">
                <a:solidFill>
                  <a:schemeClr val="bg1"/>
                </a:solidFill>
              </a:rPr>
              <a:t>敏于记忆</a:t>
            </a:r>
            <a:endParaRPr kumimoji="1" lang="en-US" altLang="zh-TW" sz="2000" dirty="0">
              <a:solidFill>
                <a:schemeClr val="bg1"/>
              </a:solidFill>
            </a:endParaRPr>
          </a:p>
          <a:p>
            <a:r>
              <a:rPr kumimoji="1" lang="zh-TW" altLang="en-US" sz="2000" dirty="0">
                <a:solidFill>
                  <a:schemeClr val="bg1"/>
                </a:solidFill>
              </a:rPr>
              <a:t>学问与智慧</a:t>
            </a:r>
          </a:p>
        </p:txBody>
      </p:sp>
      <p:sp>
        <p:nvSpPr>
          <p:cNvPr id="4" name="文字方塊 3">
            <a:extLst>
              <a:ext uri="{FF2B5EF4-FFF2-40B4-BE49-F238E27FC236}">
                <a16:creationId xmlns:a16="http://schemas.microsoft.com/office/drawing/2014/main" id="{AEE29684-73B5-D540-8264-E53B314522B1}"/>
              </a:ext>
            </a:extLst>
          </p:cNvPr>
          <p:cNvSpPr txBox="1"/>
          <p:nvPr/>
        </p:nvSpPr>
        <p:spPr>
          <a:xfrm>
            <a:off x="5560540" y="766732"/>
            <a:ext cx="5572897" cy="4093428"/>
          </a:xfrm>
          <a:prstGeom prst="rect">
            <a:avLst/>
          </a:prstGeom>
          <a:noFill/>
        </p:spPr>
        <p:txBody>
          <a:bodyPr wrap="square" rtlCol="0">
            <a:spAutoFit/>
          </a:bodyPr>
          <a:lstStyle/>
          <a:p>
            <a:r>
              <a:rPr lang="zh-TW" altLang="en-US" sz="2000" dirty="0">
                <a:solidFill>
                  <a:schemeClr val="bg1"/>
                </a:solidFill>
                <a:latin typeface="+mn-ea"/>
              </a:rPr>
              <a:t>博学的特征必须</a:t>
            </a:r>
            <a:r>
              <a:rPr lang="zh-TW" altLang="en-US" sz="2000" dirty="0">
                <a:solidFill>
                  <a:schemeClr val="bg1"/>
                </a:solidFill>
                <a:highlight>
                  <a:srgbClr val="FFFF00"/>
                </a:highlight>
                <a:latin typeface="+mn-ea"/>
              </a:rPr>
              <a:t>属之具备最高级普遍知识的人</a:t>
            </a:r>
            <a:r>
              <a:rPr lang="zh-TW" altLang="en-US" sz="2000" dirty="0">
                <a:solidFill>
                  <a:schemeClr val="bg1"/>
                </a:solidFill>
                <a:latin typeface="+mn-ea"/>
              </a:rPr>
              <a:t>；因为如有一物不明，就不能说是普遍。</a:t>
            </a:r>
            <a:endParaRPr lang="en-US" altLang="zh-TW" sz="2000" dirty="0">
              <a:solidFill>
                <a:schemeClr val="bg1"/>
              </a:solidFill>
              <a:latin typeface="+mn-ea"/>
            </a:endParaRPr>
          </a:p>
          <a:p>
            <a:r>
              <a:rPr lang="zh-TW" altLang="en-US" sz="2000" dirty="0">
                <a:solidFill>
                  <a:schemeClr val="bg1"/>
                </a:solidFill>
                <a:latin typeface="+mn-ea"/>
              </a:rPr>
              <a:t>而最普遍的就是人类所最难知的；因为它们离感觉最远。最</a:t>
            </a:r>
            <a:r>
              <a:rPr lang="zh-TW" altLang="en-US" sz="2000" dirty="0">
                <a:solidFill>
                  <a:schemeClr val="bg1"/>
                </a:solidFill>
                <a:highlight>
                  <a:srgbClr val="FFFF00"/>
                </a:highlight>
                <a:latin typeface="+mn-ea"/>
              </a:rPr>
              <a:t>精确的学术是那些特重基本原理的学术</a:t>
            </a:r>
            <a:r>
              <a:rPr lang="zh-TW" altLang="en-US" sz="2000" dirty="0">
                <a:solidFill>
                  <a:schemeClr val="bg1"/>
                </a:solidFill>
                <a:latin typeface="+mn-ea"/>
              </a:rPr>
              <a:t>；而所包涵原理愈少的学术又比那些包涵更多辅加原理的学术为更精确</a:t>
            </a:r>
            <a:r>
              <a:rPr lang="zh-CN" altLang="en-US" sz="2000" dirty="0">
                <a:solidFill>
                  <a:schemeClr val="bg1"/>
                </a:solidFill>
                <a:latin typeface="+mn-ea"/>
              </a:rPr>
              <a:t>。</a:t>
            </a:r>
            <a:endParaRPr lang="en-US" altLang="zh-CN" sz="2000" dirty="0">
              <a:solidFill>
                <a:schemeClr val="bg1"/>
              </a:solidFill>
              <a:latin typeface="+mn-ea"/>
            </a:endParaRPr>
          </a:p>
          <a:p>
            <a:r>
              <a:rPr lang="zh-CN" altLang="en-US" sz="2000" dirty="0">
                <a:solidFill>
                  <a:schemeClr val="bg1"/>
                </a:solidFill>
                <a:latin typeface="+mn-ea"/>
              </a:rPr>
              <a:t>原理与原因是最可知的；明白了原理与原因，其他一切由此可知。</a:t>
            </a:r>
            <a:endParaRPr lang="en-US" altLang="zh-CN" sz="2000" dirty="0">
              <a:solidFill>
                <a:schemeClr val="bg1"/>
              </a:solidFill>
              <a:latin typeface="+mn-ea"/>
            </a:endParaRPr>
          </a:p>
          <a:p>
            <a:r>
              <a:rPr lang="en-US" altLang="zh-CN" sz="2000" dirty="0">
                <a:solidFill>
                  <a:schemeClr val="bg1"/>
                </a:solidFill>
                <a:latin typeface="+mn-ea"/>
              </a:rPr>
              <a:t>1.</a:t>
            </a:r>
            <a:r>
              <a:rPr lang="zh-CN" altLang="en-US" sz="2000" dirty="0">
                <a:solidFill>
                  <a:schemeClr val="bg1"/>
                </a:solidFill>
                <a:latin typeface="+mn-ea"/>
              </a:rPr>
              <a:t>具有博学性</a:t>
            </a:r>
            <a:endParaRPr lang="en-US" altLang="zh-CN" sz="2000" dirty="0">
              <a:solidFill>
                <a:schemeClr val="bg1"/>
              </a:solidFill>
              <a:latin typeface="+mn-ea"/>
            </a:endParaRPr>
          </a:p>
          <a:p>
            <a:r>
              <a:rPr lang="en-US" altLang="zh-CN" sz="2000" dirty="0">
                <a:solidFill>
                  <a:schemeClr val="bg1"/>
                </a:solidFill>
                <a:latin typeface="+mn-ea"/>
              </a:rPr>
              <a:t>2.</a:t>
            </a:r>
            <a:r>
              <a:rPr lang="zh-CN" altLang="en-US" sz="2000" dirty="0">
                <a:solidFill>
                  <a:schemeClr val="bg1"/>
                </a:solidFill>
                <a:latin typeface="+mn-ea"/>
              </a:rPr>
              <a:t>学术精确性（只知其前二者被称为次级学术）</a:t>
            </a:r>
            <a:endParaRPr lang="en-US" altLang="zh-CN" sz="2000" dirty="0">
              <a:solidFill>
                <a:schemeClr val="bg1"/>
              </a:solidFill>
              <a:latin typeface="+mn-ea"/>
            </a:endParaRPr>
          </a:p>
          <a:p>
            <a:r>
              <a:rPr lang="en-US" altLang="zh-CN" sz="2000" dirty="0">
                <a:solidFill>
                  <a:schemeClr val="bg1"/>
                </a:solidFill>
                <a:latin typeface="+mn-ea"/>
              </a:rPr>
              <a:t>3.</a:t>
            </a:r>
            <a:r>
              <a:rPr lang="zh-CN" altLang="en-US" sz="2000" dirty="0">
                <a:solidFill>
                  <a:schemeClr val="bg1"/>
                </a:solidFill>
                <a:latin typeface="+mn-ea"/>
              </a:rPr>
              <a:t>知其所以然</a:t>
            </a:r>
            <a:endParaRPr lang="en-US" altLang="zh-CN" sz="2000" dirty="0">
              <a:solidFill>
                <a:schemeClr val="bg1"/>
              </a:solidFill>
              <a:latin typeface="+mn-ea"/>
            </a:endParaRPr>
          </a:p>
          <a:p>
            <a:endParaRPr lang="zh-TW" altLang="en-US" sz="2000" dirty="0">
              <a:solidFill>
                <a:schemeClr val="bg1"/>
              </a:solidFill>
              <a:latin typeface="+mn-ea"/>
            </a:endParaRPr>
          </a:p>
          <a:p>
            <a:endParaRPr kumimoji="1" lang="zh-TW" altLang="en-US" sz="2000" dirty="0">
              <a:solidFill>
                <a:schemeClr val="bg1"/>
              </a:solidFill>
              <a:latin typeface="+mn-ea"/>
            </a:endParaRPr>
          </a:p>
        </p:txBody>
      </p:sp>
      <p:sp>
        <p:nvSpPr>
          <p:cNvPr id="5" name="文字方塊 4">
            <a:extLst>
              <a:ext uri="{FF2B5EF4-FFF2-40B4-BE49-F238E27FC236}">
                <a16:creationId xmlns:a16="http://schemas.microsoft.com/office/drawing/2014/main" id="{918D10C1-F1D8-3E48-91F5-3FD811288C63}"/>
              </a:ext>
            </a:extLst>
          </p:cNvPr>
          <p:cNvSpPr txBox="1"/>
          <p:nvPr/>
        </p:nvSpPr>
        <p:spPr>
          <a:xfrm>
            <a:off x="506628" y="2988732"/>
            <a:ext cx="3941194" cy="3970318"/>
          </a:xfrm>
          <a:prstGeom prst="rect">
            <a:avLst/>
          </a:prstGeom>
          <a:noFill/>
        </p:spPr>
        <p:txBody>
          <a:bodyPr wrap="square" rtlCol="0">
            <a:spAutoFit/>
          </a:bodyPr>
          <a:lstStyle/>
          <a:p>
            <a:r>
              <a:rPr lang="zh-TW" altLang="en-US" dirty="0">
                <a:solidFill>
                  <a:schemeClr val="bg1"/>
                </a:solidFill>
              </a:rPr>
              <a:t>修习智慧这门学术的结果恰与我们上述求知的初意相反。所有的人都从对万象的惊异为开端，如傀儡自行，如冬至与夏至，如</a:t>
            </a:r>
            <a:r>
              <a:rPr lang="en-US" altLang="zh-TW" dirty="0">
                <a:solidFill>
                  <a:schemeClr val="bg1"/>
                </a:solidFill>
              </a:rPr>
              <a:t>"</a:t>
            </a:r>
            <a:r>
              <a:rPr lang="zh-TW" altLang="en-US" dirty="0">
                <a:solidFill>
                  <a:schemeClr val="bg1"/>
                </a:solidFill>
              </a:rPr>
              <a:t>正方形的对角线不能用边来计量</a:t>
            </a:r>
            <a:r>
              <a:rPr lang="en-US" altLang="zh-TW" dirty="0">
                <a:solidFill>
                  <a:schemeClr val="bg1"/>
                </a:solidFill>
              </a:rPr>
              <a:t>"</a:t>
            </a:r>
            <a:r>
              <a:rPr lang="zh-TW" altLang="en-US" dirty="0">
                <a:solidFill>
                  <a:schemeClr val="bg1"/>
                </a:solidFill>
              </a:rPr>
              <a:t>等，说是世上有一事物，即便引用最小的单位还是不能加以计量，这对于所有未明其故的人正是可惊异的。然而实际</a:t>
            </a:r>
            <a:r>
              <a:rPr lang="zh-TW" altLang="en-US" u="sng" dirty="0">
                <a:solidFill>
                  <a:schemeClr val="bg1"/>
                </a:solidFill>
              </a:rPr>
              <a:t>恰正相反，依照古谚所谓</a:t>
            </a:r>
            <a:r>
              <a:rPr lang="en-US" altLang="zh-TW" u="sng" dirty="0">
                <a:solidFill>
                  <a:schemeClr val="bg1"/>
                </a:solidFill>
              </a:rPr>
              <a:t>"</a:t>
            </a:r>
            <a:r>
              <a:rPr lang="zh-TW" altLang="en-US" u="sng" dirty="0">
                <a:solidFill>
                  <a:schemeClr val="bg1"/>
                </a:solidFill>
              </a:rPr>
              <a:t>再思为得</a:t>
            </a:r>
            <a:r>
              <a:rPr lang="en-US" altLang="zh-TW" u="sng" dirty="0">
                <a:solidFill>
                  <a:schemeClr val="bg1"/>
                </a:solidFill>
              </a:rPr>
              <a:t>"</a:t>
            </a:r>
            <a:r>
              <a:rPr lang="zh-TW" altLang="en-US" u="sng" dirty="0">
                <a:solidFill>
                  <a:schemeClr val="bg1"/>
                </a:solidFill>
              </a:rPr>
              <a:t>，人能明事物之故，而后不为事物所惑</a:t>
            </a:r>
            <a:r>
              <a:rPr lang="zh-TW" altLang="en-US" dirty="0">
                <a:solidFill>
                  <a:schemeClr val="bg1"/>
                </a:solidFill>
              </a:rPr>
              <a:t>；对于一个几何学者，如果对角线成为可计量的，那才是世间怪事。</a:t>
            </a:r>
          </a:p>
          <a:p>
            <a:br>
              <a:rPr lang="zh-TW" altLang="en-US" dirty="0">
                <a:solidFill>
                  <a:schemeClr val="bg1"/>
                </a:solidFill>
              </a:rPr>
            </a:br>
            <a:endParaRPr kumimoji="1" lang="zh-TW" altLang="en-US" dirty="0">
              <a:solidFill>
                <a:schemeClr val="bg1"/>
              </a:solidFill>
            </a:endParaRPr>
          </a:p>
        </p:txBody>
      </p:sp>
      <p:sp>
        <p:nvSpPr>
          <p:cNvPr id="6" name="文字方塊 5">
            <a:extLst>
              <a:ext uri="{FF2B5EF4-FFF2-40B4-BE49-F238E27FC236}">
                <a16:creationId xmlns:a16="http://schemas.microsoft.com/office/drawing/2014/main" id="{04078025-725B-4440-B73E-A074D9C0427F}"/>
              </a:ext>
            </a:extLst>
          </p:cNvPr>
          <p:cNvSpPr txBox="1"/>
          <p:nvPr/>
        </p:nvSpPr>
        <p:spPr>
          <a:xfrm>
            <a:off x="5271911" y="5102578"/>
            <a:ext cx="3951111" cy="646331"/>
          </a:xfrm>
          <a:prstGeom prst="rect">
            <a:avLst/>
          </a:prstGeom>
          <a:noFill/>
        </p:spPr>
        <p:txBody>
          <a:bodyPr wrap="square" rtlCol="0">
            <a:spAutoFit/>
          </a:bodyPr>
          <a:lstStyle/>
          <a:p>
            <a:r>
              <a:rPr kumimoji="1" lang="zh-TW" altLang="en-US" dirty="0">
                <a:solidFill>
                  <a:schemeClr val="bg1"/>
                </a:solidFill>
              </a:rPr>
              <a:t>他认为</a:t>
            </a:r>
            <a:r>
              <a:rPr kumimoji="1" lang="zh-CN" altLang="en-US" dirty="0">
                <a:solidFill>
                  <a:schemeClr val="bg1"/>
                </a:solidFill>
              </a:rPr>
              <a:t>，哲学这门学术是唯一的自由学术才进行深入探索。</a:t>
            </a:r>
            <a:endParaRPr kumimoji="1" lang="zh-TW" altLang="en-US" dirty="0">
              <a:solidFill>
                <a:schemeClr val="bg1"/>
              </a:solidFill>
            </a:endParaRPr>
          </a:p>
        </p:txBody>
      </p:sp>
    </p:spTree>
    <p:extLst>
      <p:ext uri="{BB962C8B-B14F-4D97-AF65-F5344CB8AC3E}">
        <p14:creationId xmlns:p14="http://schemas.microsoft.com/office/powerpoint/2010/main" val="35295906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linds(horizontal)">
                                      <p:cBhvr>
                                        <p:cTn id="27" dur="500"/>
                                        <p:tgtEl>
                                          <p:spTgt spid="4">
                                            <p:txEl>
                                              <p:pRg st="3" end="3"/>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blinds(horizontal)">
                                      <p:cBhvr>
                                        <p:cTn id="30" dur="500"/>
                                        <p:tgtEl>
                                          <p:spTgt spid="4">
                                            <p:txEl>
                                              <p:pRg st="4" end="4"/>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blinds(horizontal)">
                                      <p:cBhvr>
                                        <p:cTn id="33" dur="500"/>
                                        <p:tgtEl>
                                          <p:spTgt spid="4">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5C03A4-D7FA-3B4A-ADBB-3E75A289B62E}"/>
              </a:ext>
            </a:extLst>
          </p:cNvPr>
          <p:cNvSpPr>
            <a:spLocks noGrp="1"/>
          </p:cNvSpPr>
          <p:nvPr>
            <p:ph type="title"/>
          </p:nvPr>
        </p:nvSpPr>
        <p:spPr/>
        <p:txBody>
          <a:bodyPr/>
          <a:lstStyle/>
          <a:p>
            <a:r>
              <a:rPr kumimoji="1" lang="zh-TW" altLang="en-US" dirty="0">
                <a:solidFill>
                  <a:schemeClr val="bg1"/>
                </a:solidFill>
              </a:rPr>
              <a:t>卷三</a:t>
            </a:r>
            <a:r>
              <a:rPr lang="el-GR" altLang="zh-TW" b="0" dirty="0">
                <a:solidFill>
                  <a:schemeClr val="bg1"/>
                </a:solidFill>
              </a:rPr>
              <a:t> </a:t>
            </a:r>
            <a:r>
              <a:rPr lang="zh-CN" altLang="en-US" b="0" dirty="0">
                <a:solidFill>
                  <a:schemeClr val="bg1"/>
                </a:solidFill>
              </a:rPr>
              <a:t>（</a:t>
            </a:r>
            <a:r>
              <a:rPr lang="el-GR" altLang="zh-CN" b="0" dirty="0">
                <a:solidFill>
                  <a:schemeClr val="bg1"/>
                </a:solidFill>
              </a:rPr>
              <a:t>B</a:t>
            </a:r>
            <a:r>
              <a:rPr lang="zh-CN" altLang="en-US" b="0" dirty="0">
                <a:solidFill>
                  <a:schemeClr val="bg1"/>
                </a:solidFill>
              </a:rPr>
              <a:t>）</a:t>
            </a:r>
            <a:r>
              <a:rPr kumimoji="1" lang="zh-CN" altLang="en-US" b="0" dirty="0">
                <a:solidFill>
                  <a:schemeClr val="bg1"/>
                </a:solidFill>
              </a:rPr>
              <a:t>哲学研究主题</a:t>
            </a:r>
            <a:r>
              <a:rPr kumimoji="1" lang="en-US" altLang="zh-CN" b="0" dirty="0">
                <a:solidFill>
                  <a:schemeClr val="bg1"/>
                </a:solidFill>
              </a:rPr>
              <a:t>12</a:t>
            </a:r>
            <a:r>
              <a:rPr kumimoji="1" lang="zh-CN" altLang="en-US" b="0" dirty="0">
                <a:solidFill>
                  <a:schemeClr val="bg1"/>
                </a:solidFill>
              </a:rPr>
              <a:t>种</a:t>
            </a:r>
            <a:endParaRPr kumimoji="1" lang="zh-TW" altLang="en-US" dirty="0">
              <a:solidFill>
                <a:schemeClr val="bg1"/>
              </a:solidFill>
            </a:endParaRPr>
          </a:p>
        </p:txBody>
      </p:sp>
      <p:sp>
        <p:nvSpPr>
          <p:cNvPr id="3" name="直排文字版面配置區 2">
            <a:extLst>
              <a:ext uri="{FF2B5EF4-FFF2-40B4-BE49-F238E27FC236}">
                <a16:creationId xmlns:a16="http://schemas.microsoft.com/office/drawing/2014/main" id="{A9F224C1-8F33-E245-BC3E-76EA0EF3F484}"/>
              </a:ext>
            </a:extLst>
          </p:cNvPr>
          <p:cNvSpPr>
            <a:spLocks noGrp="1"/>
          </p:cNvSpPr>
          <p:nvPr>
            <p:ph type="body" orient="vert" idx="1"/>
          </p:nvPr>
        </p:nvSpPr>
        <p:spPr/>
        <p:txBody>
          <a:bodyPr/>
          <a:lstStyle/>
          <a:p>
            <a:r>
              <a:rPr lang="zh-TW" altLang="en-US" dirty="0">
                <a:solidFill>
                  <a:schemeClr val="bg1"/>
                </a:solidFill>
              </a:rPr>
              <a:t>凡愿解惑的人先好好怀疑</a:t>
            </a:r>
            <a:r>
              <a:rPr lang="zh-CN" altLang="en-US" dirty="0">
                <a:solidFill>
                  <a:schemeClr val="bg1"/>
                </a:solidFill>
              </a:rPr>
              <a:t>；由怀疑变为思考，引向问题的解答。</a:t>
            </a:r>
            <a:endParaRPr kumimoji="1" lang="en-US" altLang="zh-TW" dirty="0">
              <a:solidFill>
                <a:schemeClr val="bg1"/>
              </a:solidFill>
            </a:endParaRPr>
          </a:p>
          <a:p>
            <a:endParaRPr kumimoji="1" lang="en-US" altLang="zh-TW" dirty="0">
              <a:solidFill>
                <a:schemeClr val="bg1"/>
              </a:solidFill>
            </a:endParaRPr>
          </a:p>
          <a:p>
            <a:r>
              <a:rPr kumimoji="1" lang="zh-TW" altLang="en-US" dirty="0">
                <a:solidFill>
                  <a:schemeClr val="bg1"/>
                </a:solidFill>
              </a:rPr>
              <a:t>疑难作为估量</a:t>
            </a:r>
            <a:r>
              <a:rPr kumimoji="1" lang="zh-CN" altLang="en-US" dirty="0">
                <a:solidFill>
                  <a:schemeClr val="bg1"/>
                </a:solidFill>
              </a:rPr>
              <a:t>；欲作研究而不先提出疑难，像要旅行而不知何处去的人一样。</a:t>
            </a:r>
            <a:endParaRPr kumimoji="1" lang="en-US" altLang="zh-CN" dirty="0">
              <a:solidFill>
                <a:schemeClr val="bg1"/>
              </a:solidFill>
            </a:endParaRPr>
          </a:p>
          <a:p>
            <a:endParaRPr kumimoji="1" lang="en-US" altLang="zh-TW" dirty="0">
              <a:solidFill>
                <a:schemeClr val="bg1"/>
              </a:solidFill>
            </a:endParaRPr>
          </a:p>
          <a:p>
            <a:r>
              <a:rPr kumimoji="1" lang="zh-CN" altLang="en-US" dirty="0">
                <a:solidFill>
                  <a:schemeClr val="bg1"/>
                </a:solidFill>
              </a:rPr>
              <a:t>又，对于一个事例，闻两方面论辩的人当然就较善于辨别其是非。</a:t>
            </a:r>
            <a:endParaRPr kumimoji="1" lang="en-US" altLang="zh-CN" dirty="0">
              <a:solidFill>
                <a:schemeClr val="bg1"/>
              </a:solidFill>
            </a:endParaRPr>
          </a:p>
          <a:p>
            <a:endParaRPr kumimoji="1" lang="zh-TW" altLang="en-US" dirty="0">
              <a:solidFill>
                <a:schemeClr val="bg1"/>
              </a:solidFill>
            </a:endParaRPr>
          </a:p>
        </p:txBody>
      </p:sp>
    </p:spTree>
    <p:extLst>
      <p:ext uri="{BB962C8B-B14F-4D97-AF65-F5344CB8AC3E}">
        <p14:creationId xmlns:p14="http://schemas.microsoft.com/office/powerpoint/2010/main" val="40251111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至理名言">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82</TotalTime>
  <Words>2927</Words>
  <Application>Microsoft Macintosh PowerPoint</Application>
  <PresentationFormat>寬螢幕</PresentationFormat>
  <Paragraphs>162</Paragraphs>
  <Slides>16</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16</vt:i4>
      </vt:variant>
    </vt:vector>
  </HeadingPairs>
  <TitlesOfParts>
    <vt:vector size="23" baseType="lpstr">
      <vt:lpstr>新細明體</vt:lpstr>
      <vt:lpstr>宋体</vt:lpstr>
      <vt:lpstr>arial</vt:lpstr>
      <vt:lpstr>Century Gothic</vt:lpstr>
      <vt:lpstr>Wingdings</vt:lpstr>
      <vt:lpstr>Wingdings 2</vt:lpstr>
      <vt:lpstr>至理名言</vt:lpstr>
      <vt:lpstr>Αριστοτέλης</vt:lpstr>
      <vt:lpstr>写下此文稿时我的想法！</vt:lpstr>
      <vt:lpstr>PowerPoint 簡報</vt:lpstr>
      <vt:lpstr>章节一</vt:lpstr>
      <vt:lpstr>PowerPoint 簡報</vt:lpstr>
      <vt:lpstr>PowerPoint 簡報</vt:lpstr>
      <vt:lpstr>章节二        智慧</vt:lpstr>
      <vt:lpstr>PowerPoint 簡報</vt:lpstr>
      <vt:lpstr>卷三 （B）哲学研究主题12种</vt:lpstr>
      <vt:lpstr>PowerPoint 簡報</vt:lpstr>
      <vt:lpstr>PowerPoint 簡報</vt:lpstr>
      <vt:lpstr>“形而上学”的核心问题</vt:lpstr>
      <vt:lpstr>PowerPoint 簡報</vt:lpstr>
      <vt:lpstr>PowerPoint 簡報</vt:lpstr>
      <vt:lpstr>如何看待形而上学，我们要思考的</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Αριστοτέλης</dc:title>
  <dc:creator>李 毅</dc:creator>
  <cp:lastModifiedBy>李 毅</cp:lastModifiedBy>
  <cp:revision>3</cp:revision>
  <dcterms:created xsi:type="dcterms:W3CDTF">2021-04-21T11:47:53Z</dcterms:created>
  <dcterms:modified xsi:type="dcterms:W3CDTF">2021-05-12T05:31:05Z</dcterms:modified>
</cp:coreProperties>
</file>